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  <p:sldMasterId id="2147483810" r:id="rId2"/>
  </p:sldMasterIdLst>
  <p:notesMasterIdLst>
    <p:notesMasterId r:id="rId55"/>
  </p:notesMasterIdLst>
  <p:handoutMasterIdLst>
    <p:handoutMasterId r:id="rId56"/>
  </p:handoutMasterIdLst>
  <p:sldIdLst>
    <p:sldId id="341" r:id="rId3"/>
    <p:sldId id="342" r:id="rId4"/>
    <p:sldId id="363" r:id="rId5"/>
    <p:sldId id="410" r:id="rId6"/>
    <p:sldId id="409" r:id="rId7"/>
    <p:sldId id="411" r:id="rId8"/>
    <p:sldId id="412" r:id="rId9"/>
    <p:sldId id="408" r:id="rId10"/>
    <p:sldId id="407" r:id="rId11"/>
    <p:sldId id="371" r:id="rId12"/>
    <p:sldId id="372" r:id="rId13"/>
    <p:sldId id="373" r:id="rId14"/>
    <p:sldId id="378" r:id="rId15"/>
    <p:sldId id="379" r:id="rId16"/>
    <p:sldId id="380" r:id="rId17"/>
    <p:sldId id="381" r:id="rId18"/>
    <p:sldId id="364" r:id="rId19"/>
    <p:sldId id="365" r:id="rId20"/>
    <p:sldId id="382" r:id="rId21"/>
    <p:sldId id="374" r:id="rId22"/>
    <p:sldId id="375" r:id="rId23"/>
    <p:sldId id="376" r:id="rId24"/>
    <p:sldId id="377" r:id="rId25"/>
    <p:sldId id="383" r:id="rId26"/>
    <p:sldId id="384" r:id="rId27"/>
    <p:sldId id="385" r:id="rId28"/>
    <p:sldId id="367" r:id="rId29"/>
    <p:sldId id="387" r:id="rId30"/>
    <p:sldId id="388" r:id="rId31"/>
    <p:sldId id="396" r:id="rId32"/>
    <p:sldId id="389" r:id="rId33"/>
    <p:sldId id="390" r:id="rId34"/>
    <p:sldId id="397" r:id="rId35"/>
    <p:sldId id="391" r:id="rId36"/>
    <p:sldId id="366" r:id="rId37"/>
    <p:sldId id="368" r:id="rId38"/>
    <p:sldId id="399" r:id="rId39"/>
    <p:sldId id="386" r:id="rId40"/>
    <p:sldId id="401" r:id="rId41"/>
    <p:sldId id="398" r:id="rId42"/>
    <p:sldId id="392" r:id="rId43"/>
    <p:sldId id="393" r:id="rId44"/>
    <p:sldId id="369" r:id="rId45"/>
    <p:sldId id="370" r:id="rId46"/>
    <p:sldId id="405" r:id="rId47"/>
    <p:sldId id="402" r:id="rId48"/>
    <p:sldId id="404" r:id="rId49"/>
    <p:sldId id="406" r:id="rId50"/>
    <p:sldId id="403" r:id="rId51"/>
    <p:sldId id="394" r:id="rId52"/>
    <p:sldId id="395" r:id="rId53"/>
    <p:sldId id="315" r:id="rId54"/>
  </p:sldIdLst>
  <p:sldSz cx="12192000" cy="6858000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FDECF5-68C3-4B92-9206-22C66B3CC632}">
          <p14:sldIdLst>
            <p14:sldId id="341"/>
            <p14:sldId id="342"/>
            <p14:sldId id="363"/>
            <p14:sldId id="410"/>
            <p14:sldId id="409"/>
            <p14:sldId id="411"/>
            <p14:sldId id="412"/>
            <p14:sldId id="408"/>
            <p14:sldId id="407"/>
            <p14:sldId id="371"/>
            <p14:sldId id="372"/>
            <p14:sldId id="373"/>
            <p14:sldId id="378"/>
            <p14:sldId id="379"/>
            <p14:sldId id="380"/>
            <p14:sldId id="381"/>
            <p14:sldId id="364"/>
            <p14:sldId id="365"/>
            <p14:sldId id="382"/>
            <p14:sldId id="374"/>
            <p14:sldId id="375"/>
            <p14:sldId id="376"/>
            <p14:sldId id="377"/>
            <p14:sldId id="383"/>
            <p14:sldId id="384"/>
            <p14:sldId id="385"/>
            <p14:sldId id="367"/>
            <p14:sldId id="387"/>
            <p14:sldId id="388"/>
            <p14:sldId id="396"/>
            <p14:sldId id="389"/>
            <p14:sldId id="390"/>
            <p14:sldId id="397"/>
            <p14:sldId id="391"/>
            <p14:sldId id="366"/>
            <p14:sldId id="368"/>
            <p14:sldId id="399"/>
            <p14:sldId id="386"/>
            <p14:sldId id="401"/>
            <p14:sldId id="398"/>
            <p14:sldId id="392"/>
            <p14:sldId id="393"/>
            <p14:sldId id="369"/>
            <p14:sldId id="370"/>
            <p14:sldId id="405"/>
            <p14:sldId id="402"/>
            <p14:sldId id="404"/>
            <p14:sldId id="406"/>
            <p14:sldId id="403"/>
            <p14:sldId id="394"/>
            <p14:sldId id="395"/>
            <p14:sldId id="31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A9F"/>
    <a:srgbClr val="1369C1"/>
    <a:srgbClr val="006600"/>
    <a:srgbClr val="F88F1E"/>
    <a:srgbClr val="0538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8" autoAdjust="0"/>
    <p:restoredTop sz="95953" autoAdjust="0"/>
  </p:normalViewPr>
  <p:slideViewPr>
    <p:cSldViewPr snapToGrid="0">
      <p:cViewPr varScale="1">
        <p:scale>
          <a:sx n="86" d="100"/>
          <a:sy n="86" d="100"/>
        </p:scale>
        <p:origin x="834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3A26F25-1F2A-4AF0-AD94-84413D4E443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95310CD-EF82-4A31-8E54-23CCAA114E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26834-5DB3-4451-BEB8-B76B7C0DCE76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E0FFCD-366D-4185-B4F0-B75E02F2FD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4DD2DE9-8D5E-4B07-BCE1-9A746FFB44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8D1A7-2B11-4DE3-BFA2-B3C098B2FB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3565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6072826-B294-4B60-AAC1-7EDD02A5345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B0DE6D9-1D81-41B8-8F9B-67900FA3BA0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75836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41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10" Type="http://schemas.openxmlformats.org/officeDocument/2006/relationships/image" Target="../media/image44.png"/><Relationship Id="rId4" Type="http://schemas.openxmlformats.org/officeDocument/2006/relationships/image" Target="../media/image4.png"/><Relationship Id="rId9" Type="http://schemas.openxmlformats.org/officeDocument/2006/relationships/image" Target="../media/image4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без 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12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29236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2211583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510573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789005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434899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4242750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07915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6426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для разделения модуле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311835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без заголовк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FE86D8-2530-4198-BC9A-E273E9D735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104" y="1711128"/>
            <a:ext cx="6501384" cy="18184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EA7DE-E437-48EE-88A5-028D61BC07E5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5116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лайд для разделения модуле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76D43C2-AE01-406A-B0C1-9293B7B42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2681457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602FA436-796C-4D8F-8A54-C83B58F035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044295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556308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69239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с заголовком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876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раздела и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20391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155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29997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827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5407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опросы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F8A79297-C692-45A9-BEF3-9FDA8162976E}"/>
              </a:ext>
            </a:extLst>
          </p:cNvPr>
          <p:cNvSpPr txBox="1">
            <a:spLocks/>
          </p:cNvSpPr>
          <p:nvPr userDrawn="1"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CDCEA4-EA37-4B79-9769-583AB696C4CC}"/>
              </a:ext>
            </a:extLst>
          </p:cNvPr>
          <p:cNvSpPr txBox="1">
            <a:spLocks/>
          </p:cNvSpPr>
          <p:nvPr userDrawn="1"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Ваши вопросы…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B0FE18D-9184-4EAD-9BB5-47B554113E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0186" y="345654"/>
            <a:ext cx="6404435" cy="64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91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653F746-D5FB-40B7-9844-97FB9920DE59}"/>
              </a:ext>
            </a:extLst>
          </p:cNvPr>
          <p:cNvSpPr txBox="1"/>
          <p:nvPr userDrawn="1"/>
        </p:nvSpPr>
        <p:spPr>
          <a:xfrm>
            <a:off x="742378" y="6041352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01BF1C0-EADD-47BA-8687-016F44BBC2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916626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86A41AA-86B0-4826-A836-4E2796BE84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121131D-EA0D-4E18-8811-50017C501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97056C4-B048-4049-9955-FF24ACB243A3}"/>
              </a:ext>
            </a:extLst>
          </p:cNvPr>
          <p:cNvSpPr txBox="1">
            <a:spLocks/>
          </p:cNvSpPr>
          <p:nvPr userDrawn="1"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D19A2B-32CF-4D08-9532-19E0E8D0687F}"/>
              </a:ext>
            </a:extLst>
          </p:cNvPr>
          <p:cNvSpPr/>
          <p:nvPr userDrawn="1"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8D3F54C-88AD-4193-AFA6-6F88CAC3F7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53FEBFB-EDBE-4698-BC85-F289A32F5B0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48E9CD85-0FA5-4C89-8C14-1A2EDABBDE8C}"/>
              </a:ext>
            </a:extLst>
          </p:cNvPr>
          <p:cNvSpPr/>
          <p:nvPr userDrawn="1"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0FE37F1-BE4F-47A6-A981-96569F2D2FEC}"/>
              </a:ext>
            </a:extLst>
          </p:cNvPr>
          <p:cNvSpPr txBox="1">
            <a:spLocks/>
          </p:cNvSpPr>
          <p:nvPr userDrawn="1"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1D0B2BD3-DF30-4577-B49D-A455EF3F75D3}"/>
              </a:ext>
            </a:extLst>
          </p:cNvPr>
          <p:cNvSpPr txBox="1">
            <a:spLocks/>
          </p:cNvSpPr>
          <p:nvPr userDrawn="1"/>
        </p:nvSpPr>
        <p:spPr>
          <a:xfrm>
            <a:off x="1763321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altLang="ru-RU" sz="240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990980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09AA9130-CF1C-4B8A-B848-1CBEBE582622}"/>
              </a:ext>
            </a:extLst>
          </p:cNvPr>
          <p:cNvSpPr txBox="1">
            <a:spLocks/>
          </p:cNvSpPr>
          <p:nvPr userDrawn="1"/>
        </p:nvSpPr>
        <p:spPr>
          <a:xfrm>
            <a:off x="620120" y="1362864"/>
            <a:ext cx="9371848" cy="17520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«Битрикс24 — администрирование: CRM, коробочная версия, бизнес-процессы»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3A79C625-6CD7-4D01-BAF0-81D1A8479B09}"/>
              </a:ext>
            </a:extLst>
          </p:cNvPr>
          <p:cNvSpPr txBox="1">
            <a:spLocks/>
          </p:cNvSpPr>
          <p:nvPr userDrawn="1"/>
        </p:nvSpPr>
        <p:spPr>
          <a:xfrm>
            <a:off x="620121" y="2472572"/>
            <a:ext cx="9371848" cy="204718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администрировать модули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установить коробочную версию Битрикс24?</a:t>
            </a:r>
          </a:p>
          <a:p>
            <a:pPr>
              <a:lnSpc>
                <a:spcPct val="130000"/>
              </a:lnSpc>
              <a:spcBef>
                <a:spcPts val="600"/>
              </a:spcBef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Как работать с бизнес-процессами Битрикс24?</a:t>
            </a:r>
          </a:p>
          <a:p>
            <a:pPr marL="0" indent="0">
              <a:lnSpc>
                <a:spcPct val="130000"/>
              </a:lnSpc>
              <a:buNone/>
            </a:pPr>
            <a:endParaRPr lang="ru-RU" sz="2000" b="0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FEC5562A-88BE-4F02-9754-38D21B23B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7E9A7DB-01F5-48C2-9C51-CFB005267715}"/>
              </a:ext>
            </a:extLst>
          </p:cNvPr>
          <p:cNvSpPr/>
          <p:nvPr userDrawn="1"/>
        </p:nvSpPr>
        <p:spPr>
          <a:xfrm>
            <a:off x="758390" y="4708362"/>
            <a:ext cx="9233578" cy="1900009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ADE86E1A-DA15-452A-92E5-D6AC93181C05}"/>
              </a:ext>
            </a:extLst>
          </p:cNvPr>
          <p:cNvSpPr/>
          <p:nvPr userDrawn="1"/>
        </p:nvSpPr>
        <p:spPr>
          <a:xfrm>
            <a:off x="2297178" y="4892907"/>
            <a:ext cx="7632480" cy="149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На эти и множество других вопросов слушатель получит ответ. Полученные навыки и знания востребованы во </a:t>
            </a:r>
            <a:r>
              <a:rPr lang="ru-RU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множестве компаний</a:t>
            </a:r>
            <a:r>
              <a:rPr lang="ru-RU" dirty="0">
                <a:latin typeface="Open Sans" pitchFamily="2" charset="0"/>
                <a:ea typeface="Open Sans" pitchFamily="2" charset="0"/>
                <a:cs typeface="Open Sans" pitchFamily="2" charset="0"/>
              </a:rPr>
              <a:t> уже внедривших Битрикс24 или только рассматривающих его.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D2E8F31-1190-4879-B089-F06AA964572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2585" y="5137834"/>
            <a:ext cx="1053964" cy="105396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13ABD1D-A3C5-44E6-BCCC-AAAE9E9F964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B82C14F4-2332-482E-B3B9-D47047F3BAE9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Длительность:</a:t>
            </a:r>
          </a:p>
          <a:p>
            <a:pPr algn="ctr"/>
            <a:r>
              <a:rPr lang="en-US" sz="1500" dirty="0">
                <a:solidFill>
                  <a:schemeClr val="accent6">
                    <a:lumMod val="50000"/>
                  </a:schemeClr>
                </a:solidFill>
              </a:rPr>
              <a:t>45 </a:t>
            </a:r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ак.ч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7890921-FFE3-415B-91EA-0AC41DDF074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16810" y="3404622"/>
            <a:ext cx="795628" cy="79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26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ED4CB9D8-E883-4067-84F5-E497D0F5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1274A601-4A03-41F1-9C27-9E15FA3A1AC0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77335" y="1104652"/>
            <a:ext cx="9076265" cy="7626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/>
            </a:lvl1pPr>
          </a:lstStyle>
          <a:p>
            <a:r>
              <a:rPr lang="ru-RU" b="0" dirty="0">
                <a:solidFill>
                  <a:schemeClr val="accent6">
                    <a:lumMod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Цель курса: получение экспертных знаний по Битрикс24 для дальнейшего администрирования системы и бизнес-инструментов.</a:t>
            </a:r>
          </a:p>
        </p:txBody>
      </p:sp>
      <p:sp>
        <p:nvSpPr>
          <p:cNvPr id="16" name="Объект 3">
            <a:extLst>
              <a:ext uri="{FF2B5EF4-FFF2-40B4-BE49-F238E27FC236}">
                <a16:creationId xmlns:a16="http://schemas.microsoft.com/office/drawing/2014/main" id="{C24206D2-05C5-411C-A9FE-4E01EEB8849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3" y="1789279"/>
            <a:ext cx="8862451" cy="341172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– один из самых востребованных на сегодня наборов бизнес-инструментов. Он объединяет в себе современную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+маркетинг, </a:t>
            </a:r>
            <a:r>
              <a:rPr lang="en-US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BPM</a:t>
            </a: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с широкими возможностями для автоматизации и множество других актуальных инструментов.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знания и навыки, необходимые для понимания принципов администрирования системы. Рассматриваются облачная и коробочная версии продукта.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16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лабораторных работ по каждому из модулей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09F476E-2D5A-4C98-9700-44A6B88632C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0644" y="3169147"/>
            <a:ext cx="2018211" cy="201079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B26940-BA30-4C4A-98FD-A42AC05E4CC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0287" y="3493422"/>
            <a:ext cx="862151" cy="714575"/>
          </a:xfrm>
          <a:prstGeom prst="rect">
            <a:avLst/>
          </a:pr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151291FC-8201-4BB5-9551-C383201CFBAD}"/>
              </a:ext>
            </a:extLst>
          </p:cNvPr>
          <p:cNvSpPr txBox="1">
            <a:spLocks/>
          </p:cNvSpPr>
          <p:nvPr userDrawn="1"/>
        </p:nvSpPr>
        <p:spPr>
          <a:xfrm>
            <a:off x="9985736" y="4306338"/>
            <a:ext cx="1834738" cy="6024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1500" b="0" dirty="0">
                <a:solidFill>
                  <a:schemeClr val="accent6">
                    <a:lumMod val="50000"/>
                  </a:schemeClr>
                </a:solidFill>
              </a:rPr>
              <a:t>Курс</a:t>
            </a:r>
          </a:p>
          <a:p>
            <a:pPr algn="ctr"/>
            <a:r>
              <a:rPr lang="ru-RU" sz="1500" dirty="0" err="1">
                <a:solidFill>
                  <a:schemeClr val="accent6">
                    <a:lumMod val="50000"/>
                  </a:schemeClr>
                </a:solidFill>
              </a:rPr>
              <a:t>Битрикс</a:t>
            </a:r>
            <a:r>
              <a:rPr lang="ru-RU" sz="1500" dirty="0">
                <a:solidFill>
                  <a:schemeClr val="accent6">
                    <a:lumMod val="50000"/>
                  </a:schemeClr>
                </a:solidFill>
              </a:rPr>
              <a:t> 24</a:t>
            </a:r>
            <a:endParaRPr lang="en-US" sz="15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3CFC8D4-EB75-4C57-950F-15F16961D36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002" y="4972240"/>
            <a:ext cx="8092197" cy="1984055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4B48005-F054-4038-A613-2B84303E3B0B}"/>
              </a:ext>
            </a:extLst>
          </p:cNvPr>
          <p:cNvSpPr/>
          <p:nvPr userDrawn="1"/>
        </p:nvSpPr>
        <p:spPr>
          <a:xfrm>
            <a:off x="907034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последняя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2DFC7A81-2CDD-499C-90C2-D9961D81A4AE}"/>
              </a:ext>
            </a:extLst>
          </p:cNvPr>
          <p:cNvSpPr/>
          <p:nvPr userDrawn="1"/>
        </p:nvSpPr>
        <p:spPr>
          <a:xfrm>
            <a:off x="3027572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2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+20%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9A90117-0F25-44A0-84CD-E90E07614B8B}"/>
              </a:ext>
            </a:extLst>
          </p:cNvPr>
          <p:cNvSpPr/>
          <p:nvPr userDrawn="1"/>
        </p:nvSpPr>
        <p:spPr>
          <a:xfrm>
            <a:off x="5108558" y="5258284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3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+25%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7FE5FB8-FCB6-467B-9AF7-6D54E06848AC}"/>
              </a:ext>
            </a:extLst>
          </p:cNvPr>
          <p:cNvSpPr/>
          <p:nvPr userDrawn="1"/>
        </p:nvSpPr>
        <p:spPr>
          <a:xfrm>
            <a:off x="7189544" y="5258283"/>
            <a:ext cx="14574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Совпали 4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последних 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цифры –</a:t>
            </a:r>
            <a:br>
              <a:rPr lang="ru-RU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ru-RU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+30%</a:t>
            </a:r>
          </a:p>
        </p:txBody>
      </p:sp>
    </p:spTree>
    <p:extLst>
      <p:ext uri="{BB962C8B-B14F-4D97-AF65-F5344CB8AC3E}">
        <p14:creationId xmlns:p14="http://schemas.microsoft.com/office/powerpoint/2010/main" val="1717464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писание курс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AF9A73-8A28-47CE-8FED-8753850FC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561" y="2633681"/>
            <a:ext cx="3028541" cy="316620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F913A0D-4F96-4920-AC5D-5D6D7F610F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8720" y="2699659"/>
            <a:ext cx="2932166" cy="3071108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56B5C45-BE33-4766-80BA-BF46CCC99A0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334" y="2767895"/>
            <a:ext cx="3020868" cy="3166202"/>
          </a:xfrm>
          <a:prstGeom prst="rect">
            <a:avLst/>
          </a:prstGeom>
        </p:spPr>
      </p:pic>
      <p:sp>
        <p:nvSpPr>
          <p:cNvPr id="27" name="Объект 3">
            <a:extLst>
              <a:ext uri="{FF2B5EF4-FFF2-40B4-BE49-F238E27FC236}">
                <a16:creationId xmlns:a16="http://schemas.microsoft.com/office/drawing/2014/main" id="{0DC38EB0-C37A-49D3-8ED4-96497DD59A9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7334" y="1878322"/>
            <a:ext cx="8862451" cy="54273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Задачи курса:</a:t>
            </a:r>
          </a:p>
        </p:txBody>
      </p:sp>
      <p:sp>
        <p:nvSpPr>
          <p:cNvPr id="28" name="Объект 3">
            <a:extLst>
              <a:ext uri="{FF2B5EF4-FFF2-40B4-BE49-F238E27FC236}">
                <a16:creationId xmlns:a16="http://schemas.microsoft.com/office/drawing/2014/main" id="{7BEE5FFE-4645-4636-9094-90CA4BB8920D}"/>
              </a:ext>
            </a:extLst>
          </p:cNvPr>
          <p:cNvSpPr txBox="1">
            <a:spLocks/>
          </p:cNvSpPr>
          <p:nvPr userDrawn="1"/>
        </p:nvSpPr>
        <p:spPr>
          <a:xfrm>
            <a:off x="1612898" y="3525974"/>
            <a:ext cx="2085304" cy="16500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Битрикс24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– один из самых востребованных на сегодня наборов бизнес-инструментов. Он объединяет в себе современную </a:t>
            </a:r>
            <a:r>
              <a:rPr lang="en-US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CRM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+маркетинг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AA3DC84B-1467-43D8-9FEE-7D5ABBCD8F46}"/>
              </a:ext>
            </a:extLst>
          </p:cNvPr>
          <p:cNvSpPr txBox="1">
            <a:spLocks/>
          </p:cNvSpPr>
          <p:nvPr userDrawn="1"/>
        </p:nvSpPr>
        <p:spPr>
          <a:xfrm>
            <a:off x="8463671" y="3525974"/>
            <a:ext cx="2204329" cy="1856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Курс дает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знания и навыки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необходимые для понимания принципов администрирования системы. Рассматриваются облачная и коробочная версии продукта</a:t>
            </a:r>
          </a:p>
        </p:txBody>
      </p:sp>
      <p:sp>
        <p:nvSpPr>
          <p:cNvPr id="30" name="Объект 3">
            <a:extLst>
              <a:ext uri="{FF2B5EF4-FFF2-40B4-BE49-F238E27FC236}">
                <a16:creationId xmlns:a16="http://schemas.microsoft.com/office/drawing/2014/main" id="{0449CD7E-4FCD-44CC-9A5C-06EF02683DAD}"/>
              </a:ext>
            </a:extLst>
          </p:cNvPr>
          <p:cNvSpPr txBox="1">
            <a:spLocks/>
          </p:cNvSpPr>
          <p:nvPr userDrawn="1"/>
        </p:nvSpPr>
        <p:spPr>
          <a:xfrm>
            <a:off x="5128686" y="3453835"/>
            <a:ext cx="1820754" cy="1676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SzPct val="130000"/>
              <a:buNone/>
            </a:pP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Практикум курса представляет собой цикл последовательно выполняемых </a:t>
            </a:r>
            <a:r>
              <a:rPr lang="ru-RU" sz="1050" dirty="0">
                <a:latin typeface="Open Sans" pitchFamily="2" charset="0"/>
                <a:ea typeface="Open Sans" pitchFamily="2" charset="0"/>
                <a:cs typeface="Open Sans" pitchFamily="2" charset="0"/>
              </a:rPr>
              <a:t>лабораторных работ </a:t>
            </a:r>
            <a:r>
              <a:rPr lang="ru-RU" sz="105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по каждому из модулей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253CB30A-850B-46E0-9B72-409F2FE5C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379778"/>
            <a:ext cx="8596668" cy="110376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Описание курса</a:t>
            </a:r>
          </a:p>
        </p:txBody>
      </p:sp>
    </p:spTree>
    <p:extLst>
      <p:ext uri="{BB962C8B-B14F-4D97-AF65-F5344CB8AC3E}">
        <p14:creationId xmlns:p14="http://schemas.microsoft.com/office/powerpoint/2010/main" val="3420185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B51A3E-7554-4654-9C31-6F1878FCB3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5281" y="1888855"/>
            <a:ext cx="4282579" cy="3740119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B890CC67-3F2E-42B3-B503-5162DB81C2D2}"/>
              </a:ext>
            </a:extLst>
          </p:cNvPr>
          <p:cNvSpPr/>
          <p:nvPr userDrawn="1"/>
        </p:nvSpPr>
        <p:spPr>
          <a:xfrm>
            <a:off x="6826575" y="2247296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E99BC96-C759-43DB-A0F4-ED66CB929F1F}"/>
              </a:ext>
            </a:extLst>
          </p:cNvPr>
          <p:cNvSpPr/>
          <p:nvPr userDrawn="1"/>
        </p:nvSpPr>
        <p:spPr>
          <a:xfrm>
            <a:off x="6809157" y="1734966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3AE3B82-7498-4410-B767-3A2718DB358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84779" y="2073060"/>
            <a:ext cx="115117" cy="115117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950F127-BC63-46A2-AFF2-4F940ED91674}"/>
              </a:ext>
            </a:extLst>
          </p:cNvPr>
          <p:cNvSpPr/>
          <p:nvPr userDrawn="1"/>
        </p:nvSpPr>
        <p:spPr>
          <a:xfrm>
            <a:off x="8122064" y="5399004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16B6B89B-E941-45E4-9185-AE3ADCFBAC31}"/>
              </a:ext>
            </a:extLst>
          </p:cNvPr>
          <p:cNvSpPr/>
          <p:nvPr userDrawn="1"/>
        </p:nvSpPr>
        <p:spPr>
          <a:xfrm>
            <a:off x="8104646" y="4886674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645B51F-9443-498B-8287-2533FE9E870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80268" y="5224768"/>
            <a:ext cx="115117" cy="115117"/>
          </a:xfrm>
          <a:prstGeom prst="rect">
            <a:avLst/>
          </a:prstGeom>
        </p:spPr>
      </p:pic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0EDA233E-10AC-454D-8B98-18CBAACAAF3E}"/>
              </a:ext>
            </a:extLst>
          </p:cNvPr>
          <p:cNvSpPr/>
          <p:nvPr userDrawn="1"/>
        </p:nvSpPr>
        <p:spPr>
          <a:xfrm>
            <a:off x="1239798" y="4419290"/>
            <a:ext cx="2197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Совпала 1 последняя 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r"/>
            <a:r>
              <a:rPr lang="ru-RU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цифра – </a:t>
            </a:r>
            <a:r>
              <a:rPr lang="ru-RU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скидка +15%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8AC49D93-1AE7-45A2-B47D-DE1E58B6C294}"/>
              </a:ext>
            </a:extLst>
          </p:cNvPr>
          <p:cNvSpPr/>
          <p:nvPr userDrawn="1"/>
        </p:nvSpPr>
        <p:spPr>
          <a:xfrm>
            <a:off x="1222380" y="3906960"/>
            <a:ext cx="21974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Позиция 1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8195D5-486E-4994-8B97-5AA93F1F17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11629" y="4245054"/>
            <a:ext cx="115117" cy="115117"/>
          </a:xfrm>
          <a:prstGeom prst="rect">
            <a:avLst/>
          </a:prstGeom>
        </p:spPr>
      </p:pic>
      <p:sp>
        <p:nvSpPr>
          <p:cNvPr id="21" name="Заголовок 2">
            <a:extLst>
              <a:ext uri="{FF2B5EF4-FFF2-40B4-BE49-F238E27FC236}">
                <a16:creationId xmlns:a16="http://schemas.microsoft.com/office/drawing/2014/main" id="{E831F410-867A-4761-8B69-FBB40DE7C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766074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удоустройство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A8F97B-75F3-488B-8F4F-360AE4720C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314" y="4534401"/>
            <a:ext cx="3771572" cy="173928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8546810-89DE-4F56-AAAE-FCCDDEC4E85C}"/>
              </a:ext>
            </a:extLst>
          </p:cNvPr>
          <p:cNvSpPr/>
          <p:nvPr userDrawn="1"/>
        </p:nvSpPr>
        <p:spPr>
          <a:xfrm>
            <a:off x="735007" y="449956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99D16B03-F3B7-484B-A8CE-E319F9D503DD}"/>
              </a:ext>
            </a:extLst>
          </p:cNvPr>
          <p:cNvSpPr/>
          <p:nvPr userDrawn="1"/>
        </p:nvSpPr>
        <p:spPr>
          <a:xfrm>
            <a:off x="549359" y="1410189"/>
            <a:ext cx="3962036" cy="1817260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062C1A-A449-4DF9-91EE-08B9286A8E18}"/>
              </a:ext>
            </a:extLst>
          </p:cNvPr>
          <p:cNvSpPr txBox="1"/>
          <p:nvPr userDrawn="1"/>
        </p:nvSpPr>
        <p:spPr>
          <a:xfrm>
            <a:off x="779416" y="1591625"/>
            <a:ext cx="34640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Junior: </a:t>
            </a:r>
            <a:r>
              <a:rPr lang="ru-RU" dirty="0"/>
              <a:t>70-110 тыс. руб.</a:t>
            </a:r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Middle:</a:t>
            </a:r>
            <a:r>
              <a:rPr lang="ru-RU" dirty="0"/>
              <a:t> </a:t>
            </a:r>
            <a:r>
              <a:rPr lang="en-US" dirty="0"/>
              <a:t>1</a:t>
            </a:r>
            <a:r>
              <a:rPr lang="ru-RU" dirty="0"/>
              <a:t>2</a:t>
            </a:r>
            <a:r>
              <a:rPr lang="en-US" dirty="0"/>
              <a:t>0 – </a:t>
            </a:r>
            <a:r>
              <a:rPr lang="ru-RU" dirty="0"/>
              <a:t>16</a:t>
            </a:r>
            <a:r>
              <a:rPr lang="en-US" dirty="0"/>
              <a:t>0 </a:t>
            </a:r>
            <a:r>
              <a:rPr lang="ru-RU" dirty="0"/>
              <a:t>тыс. руб.</a:t>
            </a:r>
          </a:p>
          <a:p>
            <a:pPr>
              <a:buSzPct val="130000"/>
            </a:pPr>
            <a:endParaRPr lang="ru-RU" dirty="0"/>
          </a:p>
          <a:p>
            <a:pPr marL="285750" indent="-285750">
              <a:buSzPct val="130000"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/>
              <a:t>Senior: </a:t>
            </a:r>
            <a:r>
              <a:rPr lang="ru-RU" dirty="0"/>
              <a:t>170</a:t>
            </a:r>
            <a:r>
              <a:rPr lang="en-US" dirty="0"/>
              <a:t> – </a:t>
            </a:r>
            <a:r>
              <a:rPr lang="ru-RU" dirty="0"/>
              <a:t>230</a:t>
            </a:r>
            <a:r>
              <a:rPr lang="en-US" dirty="0"/>
              <a:t> </a:t>
            </a:r>
            <a:r>
              <a:rPr lang="ru-RU" dirty="0"/>
              <a:t>тыс. руб.</a:t>
            </a:r>
          </a:p>
        </p:txBody>
      </p:sp>
      <p:sp>
        <p:nvSpPr>
          <p:cNvPr id="14" name="Объект 3">
            <a:extLst>
              <a:ext uri="{FF2B5EF4-FFF2-40B4-BE49-F238E27FC236}">
                <a16:creationId xmlns:a16="http://schemas.microsoft.com/office/drawing/2014/main" id="{921A2080-38A3-4E3A-8F57-69DE3B00EF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9070" y="4143975"/>
            <a:ext cx="460164" cy="26212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7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6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marL="0" indent="0">
              <a:buSzPct val="130000"/>
              <a:buNone/>
            </a:pPr>
            <a:r>
              <a:rPr lang="ru-RU" sz="1000" b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marL="0" indent="0">
              <a:buSzPct val="130000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Объект 3">
            <a:extLst>
              <a:ext uri="{FF2B5EF4-FFF2-40B4-BE49-F238E27FC236}">
                <a16:creationId xmlns:a16="http://schemas.microsoft.com/office/drawing/2014/main" id="{5273C866-682B-40A1-8747-79D28D82BB8E}"/>
              </a:ext>
            </a:extLst>
          </p:cNvPr>
          <p:cNvSpPr txBox="1">
            <a:spLocks/>
          </p:cNvSpPr>
          <p:nvPr userDrawn="1"/>
        </p:nvSpPr>
        <p:spPr>
          <a:xfrm>
            <a:off x="767977" y="453897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29FEFFA-169D-4259-9B76-D2282C7C40FA}"/>
              </a:ext>
            </a:extLst>
          </p:cNvPr>
          <p:cNvSpPr/>
          <p:nvPr userDrawn="1"/>
        </p:nvSpPr>
        <p:spPr>
          <a:xfrm>
            <a:off x="1225735" y="4972005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D1D8A92A-303E-45DD-8EC9-1B2074205042}"/>
              </a:ext>
            </a:extLst>
          </p:cNvPr>
          <p:cNvSpPr txBox="1">
            <a:spLocks/>
          </p:cNvSpPr>
          <p:nvPr userDrawn="1"/>
        </p:nvSpPr>
        <p:spPr>
          <a:xfrm>
            <a:off x="1240417" y="5011414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4E787C9-EB73-46E1-8145-BEEE727BBEED}"/>
              </a:ext>
            </a:extLst>
          </p:cNvPr>
          <p:cNvSpPr/>
          <p:nvPr userDrawn="1"/>
        </p:nvSpPr>
        <p:spPr>
          <a:xfrm>
            <a:off x="1734751" y="412770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бъект 3">
            <a:extLst>
              <a:ext uri="{FF2B5EF4-FFF2-40B4-BE49-F238E27FC236}">
                <a16:creationId xmlns:a16="http://schemas.microsoft.com/office/drawing/2014/main" id="{BD21B2C0-0A2F-4B04-9D14-E1E99C1202AE}"/>
              </a:ext>
            </a:extLst>
          </p:cNvPr>
          <p:cNvSpPr txBox="1">
            <a:spLocks/>
          </p:cNvSpPr>
          <p:nvPr userDrawn="1"/>
        </p:nvSpPr>
        <p:spPr>
          <a:xfrm>
            <a:off x="1731145" y="416711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7F50CAB6-48F4-4C9F-990A-412B3976205A}"/>
              </a:ext>
            </a:extLst>
          </p:cNvPr>
          <p:cNvSpPr/>
          <p:nvPr userDrawn="1"/>
        </p:nvSpPr>
        <p:spPr>
          <a:xfrm>
            <a:off x="2216335" y="4673301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E863BDF9-5A6B-4F23-8305-0E4E2C6B7CA9}"/>
              </a:ext>
            </a:extLst>
          </p:cNvPr>
          <p:cNvSpPr txBox="1">
            <a:spLocks/>
          </p:cNvSpPr>
          <p:nvPr userDrawn="1"/>
        </p:nvSpPr>
        <p:spPr>
          <a:xfrm>
            <a:off x="2231017" y="4712710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6A3EB27-0139-4435-80C2-E64651850FD0}"/>
              </a:ext>
            </a:extLst>
          </p:cNvPr>
          <p:cNvSpPr/>
          <p:nvPr userDrawn="1"/>
        </p:nvSpPr>
        <p:spPr>
          <a:xfrm>
            <a:off x="2716207" y="435935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EF17724D-859C-43EF-AA9D-76D0D0DC1AB9}"/>
              </a:ext>
            </a:extLst>
          </p:cNvPr>
          <p:cNvSpPr txBox="1">
            <a:spLocks/>
          </p:cNvSpPr>
          <p:nvPr userDrawn="1"/>
        </p:nvSpPr>
        <p:spPr>
          <a:xfrm>
            <a:off x="2730889" y="439876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07A40CD3-F5CF-416F-A4EC-5C260214F316}"/>
              </a:ext>
            </a:extLst>
          </p:cNvPr>
          <p:cNvSpPr/>
          <p:nvPr userDrawn="1"/>
        </p:nvSpPr>
        <p:spPr>
          <a:xfrm>
            <a:off x="3225223" y="4923237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D0740C27-35E1-4967-B2E5-9F29D161656C}"/>
              </a:ext>
            </a:extLst>
          </p:cNvPr>
          <p:cNvSpPr txBox="1">
            <a:spLocks/>
          </p:cNvSpPr>
          <p:nvPr userDrawn="1"/>
        </p:nvSpPr>
        <p:spPr>
          <a:xfrm>
            <a:off x="3239905" y="4962646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043DA81-2588-4C75-A876-9B741341B7AD}"/>
              </a:ext>
            </a:extLst>
          </p:cNvPr>
          <p:cNvSpPr/>
          <p:nvPr userDrawn="1"/>
        </p:nvSpPr>
        <p:spPr>
          <a:xfrm>
            <a:off x="3725095" y="4563573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3" name="Объект 3">
            <a:extLst>
              <a:ext uri="{FF2B5EF4-FFF2-40B4-BE49-F238E27FC236}">
                <a16:creationId xmlns:a16="http://schemas.microsoft.com/office/drawing/2014/main" id="{432067B8-883B-42C7-B720-90B2785476EC}"/>
              </a:ext>
            </a:extLst>
          </p:cNvPr>
          <p:cNvSpPr txBox="1">
            <a:spLocks/>
          </p:cNvSpPr>
          <p:nvPr userDrawn="1"/>
        </p:nvSpPr>
        <p:spPr>
          <a:xfrm>
            <a:off x="3739777" y="4602982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200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43BF1ACE-AD75-4D6C-8903-3236A8DBB2FC}"/>
              </a:ext>
            </a:extLst>
          </p:cNvPr>
          <p:cNvSpPr/>
          <p:nvPr userDrawn="1"/>
        </p:nvSpPr>
        <p:spPr>
          <a:xfrm>
            <a:off x="4243255" y="4341069"/>
            <a:ext cx="460164" cy="32826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5" name="Объект 3">
            <a:extLst>
              <a:ext uri="{FF2B5EF4-FFF2-40B4-BE49-F238E27FC236}">
                <a16:creationId xmlns:a16="http://schemas.microsoft.com/office/drawing/2014/main" id="{8E707284-67FB-4925-8566-BE1F02F89EA9}"/>
              </a:ext>
            </a:extLst>
          </p:cNvPr>
          <p:cNvSpPr txBox="1">
            <a:spLocks/>
          </p:cNvSpPr>
          <p:nvPr userDrawn="1"/>
        </p:nvSpPr>
        <p:spPr>
          <a:xfrm>
            <a:off x="4276225" y="4380478"/>
            <a:ext cx="460164" cy="410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250</a:t>
            </a: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Объект 3">
            <a:extLst>
              <a:ext uri="{FF2B5EF4-FFF2-40B4-BE49-F238E27FC236}">
                <a16:creationId xmlns:a16="http://schemas.microsoft.com/office/drawing/2014/main" id="{AAF073B7-2F63-4EAB-B7BA-791904B6F5D7}"/>
              </a:ext>
            </a:extLst>
          </p:cNvPr>
          <p:cNvSpPr txBox="1">
            <a:spLocks/>
          </p:cNvSpPr>
          <p:nvPr userDrawn="1"/>
        </p:nvSpPr>
        <p:spPr>
          <a:xfrm>
            <a:off x="741383" y="633035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Объект 3">
            <a:extLst>
              <a:ext uri="{FF2B5EF4-FFF2-40B4-BE49-F238E27FC236}">
                <a16:creationId xmlns:a16="http://schemas.microsoft.com/office/drawing/2014/main" id="{C9963106-985C-4407-B652-DE107B4B6097}"/>
              </a:ext>
            </a:extLst>
          </p:cNvPr>
          <p:cNvSpPr txBox="1">
            <a:spLocks/>
          </p:cNvSpPr>
          <p:nvPr userDrawn="1"/>
        </p:nvSpPr>
        <p:spPr>
          <a:xfrm>
            <a:off x="1213823" y="633645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8" name="Объект 3">
            <a:extLst>
              <a:ext uri="{FF2B5EF4-FFF2-40B4-BE49-F238E27FC236}">
                <a16:creationId xmlns:a16="http://schemas.microsoft.com/office/drawing/2014/main" id="{F1D975E3-01F5-4D57-A942-C6C812F5C6BF}"/>
              </a:ext>
            </a:extLst>
          </p:cNvPr>
          <p:cNvSpPr txBox="1">
            <a:spLocks/>
          </p:cNvSpPr>
          <p:nvPr userDrawn="1"/>
        </p:nvSpPr>
        <p:spPr>
          <a:xfrm>
            <a:off x="1731983" y="6342547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Объект 3">
            <a:extLst>
              <a:ext uri="{FF2B5EF4-FFF2-40B4-BE49-F238E27FC236}">
                <a16:creationId xmlns:a16="http://schemas.microsoft.com/office/drawing/2014/main" id="{8F1F9EB9-EE33-43C6-B6EA-C42163FCDD2C}"/>
              </a:ext>
            </a:extLst>
          </p:cNvPr>
          <p:cNvSpPr txBox="1">
            <a:spLocks/>
          </p:cNvSpPr>
          <p:nvPr userDrawn="1"/>
        </p:nvSpPr>
        <p:spPr>
          <a:xfrm>
            <a:off x="2213567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0" name="Объект 3">
            <a:extLst>
              <a:ext uri="{FF2B5EF4-FFF2-40B4-BE49-F238E27FC236}">
                <a16:creationId xmlns:a16="http://schemas.microsoft.com/office/drawing/2014/main" id="{25EF176D-F2AE-48BB-B3F1-6E2555143088}"/>
              </a:ext>
            </a:extLst>
          </p:cNvPr>
          <p:cNvSpPr txBox="1">
            <a:spLocks/>
          </p:cNvSpPr>
          <p:nvPr userDrawn="1"/>
        </p:nvSpPr>
        <p:spPr>
          <a:xfrm>
            <a:off x="2731727" y="6363883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Объект 3">
            <a:extLst>
              <a:ext uri="{FF2B5EF4-FFF2-40B4-BE49-F238E27FC236}">
                <a16:creationId xmlns:a16="http://schemas.microsoft.com/office/drawing/2014/main" id="{977E0644-6898-4C5C-B21B-44B703BBEE66}"/>
              </a:ext>
            </a:extLst>
          </p:cNvPr>
          <p:cNvSpPr txBox="1">
            <a:spLocks/>
          </p:cNvSpPr>
          <p:nvPr userDrawn="1"/>
        </p:nvSpPr>
        <p:spPr>
          <a:xfrm>
            <a:off x="3240743" y="635169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Объект 3">
            <a:extLst>
              <a:ext uri="{FF2B5EF4-FFF2-40B4-BE49-F238E27FC236}">
                <a16:creationId xmlns:a16="http://schemas.microsoft.com/office/drawing/2014/main" id="{0A3B31F1-6BF9-4789-A098-61835013E155}"/>
              </a:ext>
            </a:extLst>
          </p:cNvPr>
          <p:cNvSpPr txBox="1">
            <a:spLocks/>
          </p:cNvSpPr>
          <p:nvPr userDrawn="1"/>
        </p:nvSpPr>
        <p:spPr>
          <a:xfrm>
            <a:off x="3749759" y="6366931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Объект 3">
            <a:extLst>
              <a:ext uri="{FF2B5EF4-FFF2-40B4-BE49-F238E27FC236}">
                <a16:creationId xmlns:a16="http://schemas.microsoft.com/office/drawing/2014/main" id="{5B6BC946-4D8E-4A41-8288-E0EA99FE8917}"/>
              </a:ext>
            </a:extLst>
          </p:cNvPr>
          <p:cNvSpPr txBox="1">
            <a:spLocks/>
          </p:cNvSpPr>
          <p:nvPr userDrawn="1"/>
        </p:nvSpPr>
        <p:spPr>
          <a:xfrm>
            <a:off x="4249631" y="6345595"/>
            <a:ext cx="460164" cy="271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30000"/>
              <a:buFont typeface="Wingdings 3" charset="2"/>
              <a:buNone/>
            </a:pPr>
            <a:r>
              <a:rPr lang="ru-RU" sz="1000" b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Янв</a:t>
            </a: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SzPct val="130000"/>
              <a:buFont typeface="Wingdings 3" charset="2"/>
              <a:buNone/>
            </a:pPr>
            <a:endParaRPr lang="ru-RU" sz="1000" b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Объект 3">
            <a:extLst>
              <a:ext uri="{FF2B5EF4-FFF2-40B4-BE49-F238E27FC236}">
                <a16:creationId xmlns:a16="http://schemas.microsoft.com/office/drawing/2014/main" id="{E16C69DD-BEE4-4DCC-B6EF-97833319A665}"/>
              </a:ext>
            </a:extLst>
          </p:cNvPr>
          <p:cNvSpPr txBox="1">
            <a:spLocks/>
          </p:cNvSpPr>
          <p:nvPr userDrawn="1"/>
        </p:nvSpPr>
        <p:spPr>
          <a:xfrm>
            <a:off x="471238" y="3498506"/>
            <a:ext cx="4109703" cy="542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dirty="0">
                <a:solidFill>
                  <a:schemeClr val="accent1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Рейтинг актуальности: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91ACCCAA-8E67-4779-9A64-6D86B948CCF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797" y="4290412"/>
            <a:ext cx="6816324" cy="2007804"/>
          </a:xfrm>
          <a:prstGeom prst="rect">
            <a:avLst/>
          </a:prstGeom>
        </p:spPr>
      </p:pic>
      <p:sp>
        <p:nvSpPr>
          <p:cNvPr id="46" name="Объект 2">
            <a:extLst>
              <a:ext uri="{FF2B5EF4-FFF2-40B4-BE49-F238E27FC236}">
                <a16:creationId xmlns:a16="http://schemas.microsoft.com/office/drawing/2014/main" id="{2496208F-2CAD-46E2-BBDB-1D0C1AB11B20}"/>
              </a:ext>
            </a:extLst>
          </p:cNvPr>
          <p:cNvSpPr txBox="1">
            <a:spLocks/>
          </p:cNvSpPr>
          <p:nvPr userDrawn="1"/>
        </p:nvSpPr>
        <p:spPr>
          <a:xfrm>
            <a:off x="6751974" y="4491033"/>
            <a:ext cx="5375675" cy="1830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Курс готовит экспертов по </a:t>
            </a:r>
            <a:r>
              <a:rPr lang="ru-RU" sz="1400" b="1" dirty="0"/>
              <a:t>Битрикс24</a:t>
            </a:r>
            <a:r>
              <a:rPr lang="ru-RU" sz="14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400" dirty="0"/>
              <a:t>Для компаний, внедривших или готовящихся внедрять </a:t>
            </a:r>
            <a:r>
              <a:rPr lang="ru-RU" sz="1400" b="1" dirty="0"/>
              <a:t>Битрикс24</a:t>
            </a:r>
            <a:r>
              <a:rPr lang="ru-RU" sz="1400" dirty="0"/>
              <a:t>, курс является альтернативой привлечения сторонних интеграторов </a:t>
            </a:r>
            <a:r>
              <a:rPr lang="ru-RU" sz="1400" b="1" dirty="0"/>
              <a:t>Битрикс24</a:t>
            </a:r>
            <a:r>
              <a:rPr lang="ru-RU" sz="1400" dirty="0"/>
              <a:t>.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61009739-7FB3-40CB-A651-DC0E2CFE11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7069" y="4766973"/>
            <a:ext cx="1057693" cy="105769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64978675-C65D-40F1-9929-063F3FC7B90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03919" y="1142228"/>
            <a:ext cx="4298512" cy="2740991"/>
          </a:xfrm>
          <a:prstGeom prst="rect">
            <a:avLst/>
          </a:prstGeom>
        </p:spPr>
      </p:pic>
      <p:sp>
        <p:nvSpPr>
          <p:cNvPr id="49" name="Заголовок 3">
            <a:extLst>
              <a:ext uri="{FF2B5EF4-FFF2-40B4-BE49-F238E27FC236}">
                <a16:creationId xmlns:a16="http://schemas.microsoft.com/office/drawing/2014/main" id="{449BC1D3-73CD-42A4-B626-2287B4BA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71486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Трудоустройство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87081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Заголовок 1">
            <a:extLst>
              <a:ext uri="{FF2B5EF4-FFF2-40B4-BE49-F238E27FC236}">
                <a16:creationId xmlns:a16="http://schemas.microsoft.com/office/drawing/2014/main" id="{62DD60D3-7226-4192-8C56-E020CECE6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1" name="Объект 2">
            <a:extLst>
              <a:ext uri="{FF2B5EF4-FFF2-40B4-BE49-F238E27FC236}">
                <a16:creationId xmlns:a16="http://schemas.microsoft.com/office/drawing/2014/main" id="{5AA41738-3819-4A14-AD4D-5118FF92B597}"/>
              </a:ext>
            </a:extLst>
          </p:cNvPr>
          <p:cNvSpPr txBox="1">
            <a:spLocks/>
          </p:cNvSpPr>
          <p:nvPr userDrawn="1"/>
        </p:nvSpPr>
        <p:spPr>
          <a:xfrm>
            <a:off x="2331961" y="1455744"/>
            <a:ext cx="7857067" cy="200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600" dirty="0"/>
              <a:t>Курс готовит экспертов по </a:t>
            </a:r>
            <a:r>
              <a:rPr lang="ru-RU" sz="1600" b="1" dirty="0"/>
              <a:t>Битрикс24</a:t>
            </a:r>
            <a:r>
              <a:rPr lang="ru-RU" sz="16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buNone/>
            </a:pPr>
            <a:r>
              <a:rPr lang="ru-RU" sz="1600" dirty="0"/>
              <a:t>Для компаний, внедривших или готовящихся внедрять </a:t>
            </a:r>
            <a:r>
              <a:rPr lang="ru-RU" sz="1600" b="1" dirty="0"/>
              <a:t>Битрикс24</a:t>
            </a:r>
            <a:r>
              <a:rPr lang="ru-RU" sz="1600" dirty="0"/>
              <a:t>, курс является альтернативой привлечения сторонних интеграторов </a:t>
            </a:r>
            <a:r>
              <a:rPr lang="ru-RU" sz="1600" b="1" dirty="0"/>
              <a:t>Битрикс24</a:t>
            </a:r>
            <a:r>
              <a:rPr lang="ru-RU" sz="1600" dirty="0"/>
              <a:t>.</a:t>
            </a:r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9B4E02A-7253-44CC-A7FF-4FEF6E44DF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28" y="1461426"/>
            <a:ext cx="1578939" cy="1573134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7AD207F7-A324-4FC3-AE7E-673D3E2AE1A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400" y="1737992"/>
            <a:ext cx="685393" cy="920032"/>
          </a:xfrm>
          <a:prstGeom prst="rect">
            <a:avLst/>
          </a:prstGeom>
        </p:spPr>
      </p:pic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BC628EE1-64A6-4E13-B19D-CA574560B09F}"/>
              </a:ext>
            </a:extLst>
          </p:cNvPr>
          <p:cNvSpPr/>
          <p:nvPr userDrawn="1"/>
        </p:nvSpPr>
        <p:spPr>
          <a:xfrm>
            <a:off x="847316" y="3890824"/>
            <a:ext cx="9672638" cy="2109371"/>
          </a:xfrm>
          <a:prstGeom prst="roundRect">
            <a:avLst/>
          </a:prstGeom>
          <a:noFill/>
          <a:ln>
            <a:solidFill>
              <a:srgbClr val="175A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Объект 2">
            <a:extLst>
              <a:ext uri="{FF2B5EF4-FFF2-40B4-BE49-F238E27FC236}">
                <a16:creationId xmlns:a16="http://schemas.microsoft.com/office/drawing/2014/main" id="{05346541-911C-40C1-BA8E-154EDE8E0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406" y="4148433"/>
            <a:ext cx="9245918" cy="210937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398981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текст, картинка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0A5A5D0F-2091-41CB-B49D-7B8F7DD5A7E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7334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15" name="Рисунок 8">
            <a:extLst>
              <a:ext uri="{FF2B5EF4-FFF2-40B4-BE49-F238E27FC236}">
                <a16:creationId xmlns:a16="http://schemas.microsoft.com/office/drawing/2014/main" id="{757A936C-DED9-4A02-AF8D-1EBD78E4FF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890952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7586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, текст, картинка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9A9089-09CF-4332-AA37-F4F21401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ru-RU" sz="3000" dirty="0"/>
              <a:t>Заголовок раздела курса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70656E-1816-4D2C-93B5-51AC03000AD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49087" y="1458040"/>
            <a:ext cx="5133262" cy="509239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b="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Для компаний, внедривших или готовящихся внедрять </a:t>
            </a:r>
            <a:r>
              <a:rPr lang="ru-RU" sz="1800" b="1" dirty="0"/>
              <a:t>Битрикс24,</a:t>
            </a:r>
            <a:r>
              <a:rPr lang="ru-RU" sz="1800" dirty="0"/>
              <a:t> курс является альтернативой привлечения сторонних интеграторов </a:t>
            </a:r>
            <a:r>
              <a:rPr lang="ru-RU" sz="1800" b="1" dirty="0"/>
              <a:t>Битрикс24</a:t>
            </a:r>
            <a:r>
              <a:rPr lang="ru-RU" sz="1800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/>
              <a:t>Курс готовит экспертов по </a:t>
            </a:r>
            <a:r>
              <a:rPr lang="ru-RU" sz="1800" b="1" dirty="0"/>
              <a:t>Битрикс24</a:t>
            </a:r>
            <a:r>
              <a:rPr lang="ru-RU" sz="1800" dirty="0"/>
              <a:t>, которые в дальнейшем смогут заниматься самостоятельно внедрением и поддержкой продукта в компаниях.</a:t>
            </a:r>
          </a:p>
        </p:txBody>
      </p:sp>
      <p:sp>
        <p:nvSpPr>
          <p:cNvPr id="6" name="Рисунок 8">
            <a:extLst>
              <a:ext uri="{FF2B5EF4-FFF2-40B4-BE49-F238E27FC236}">
                <a16:creationId xmlns:a16="http://schemas.microsoft.com/office/drawing/2014/main" id="{1DD34810-7933-44D7-A624-DFDC39D9C2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3" y="1458040"/>
            <a:ext cx="4566459" cy="50923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13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7B81FD-B602-4D6E-B860-96F61B36CD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106" y="3122030"/>
            <a:ext cx="10026326" cy="1276234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Битрикс24 - администрирование: CRM, коробочная версия, бизнес-процессы</a:t>
            </a: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C7D4C8F-DA2C-407F-9CB5-12D29E220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484868"/>
            <a:ext cx="9306938" cy="10968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ru-RU" sz="2400" dirty="0"/>
              <a:t>Направление Курсы Бизнес-приложения 16 </a:t>
            </a:r>
            <a:r>
              <a:rPr lang="ru-RU" sz="2400" dirty="0" err="1"/>
              <a:t>ак.час</a:t>
            </a:r>
            <a:r>
              <a:rPr lang="ru-RU" sz="2400" dirty="0"/>
              <a:t>.</a:t>
            </a:r>
          </a:p>
          <a:p>
            <a:endParaRPr lang="ru-RU" sz="2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989D8A5-6110-473F-B3BE-96BC8D8CD7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06" y="900268"/>
            <a:ext cx="3930599" cy="1099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B476-C43A-43BB-9346-713FA0EE8CA5}"/>
              </a:ext>
            </a:extLst>
          </p:cNvPr>
          <p:cNvSpPr txBox="1"/>
          <p:nvPr userDrawn="1"/>
        </p:nvSpPr>
        <p:spPr>
          <a:xfrm>
            <a:off x="842106" y="6054509"/>
            <a:ext cx="511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accent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specialist.ru</a:t>
            </a:r>
            <a:endParaRPr lang="ru-RU" b="0" dirty="0">
              <a:solidFill>
                <a:schemeClr val="accent1">
                  <a:lumMod val="20000"/>
                  <a:lumOff val="8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71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9463ACB8-C362-4D16-B699-DBE302265A5B}"/>
              </a:ext>
            </a:extLst>
          </p:cNvPr>
          <p:cNvSpPr txBox="1">
            <a:spLocks/>
          </p:cNvSpPr>
          <p:nvPr userDrawn="1"/>
        </p:nvSpPr>
        <p:spPr>
          <a:xfrm>
            <a:off x="677332" y="965830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Подзаголовок раздела курса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29DDE8A-E63F-4B77-B18F-E96EB0311573}"/>
              </a:ext>
            </a:extLst>
          </p:cNvPr>
          <p:cNvSpPr txBox="1">
            <a:spLocks/>
          </p:cNvSpPr>
          <p:nvPr userDrawn="1"/>
        </p:nvSpPr>
        <p:spPr>
          <a:xfrm>
            <a:off x="677333" y="469564"/>
            <a:ext cx="9062089" cy="6190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000" dirty="0">
                <a:solidFill>
                  <a:schemeClr val="accent2"/>
                </a:solidFill>
              </a:rPr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916762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34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 преподавател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Текст 2">
            <a:extLst>
              <a:ext uri="{FF2B5EF4-FFF2-40B4-BE49-F238E27FC236}">
                <a16:creationId xmlns:a16="http://schemas.microsoft.com/office/drawing/2014/main" id="{AEA37DF3-6EB2-4447-B516-069AB125468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208306" y="1576336"/>
            <a:ext cx="7810213" cy="89541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 marL="0" indent="0">
              <a:buNone/>
            </a:pPr>
            <a:r>
              <a:rPr lang="ru-RU" sz="3200" dirty="0" err="1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Клевогин</a:t>
            </a:r>
            <a:r>
              <a:rPr lang="ru-RU" sz="3200" dirty="0">
                <a:solidFill>
                  <a:schemeClr val="accent6">
                    <a:lumMod val="50000"/>
                  </a:schemeClr>
                </a:solidFill>
                <a:latin typeface="Montserrat" panose="00000500000000000000" pitchFamily="2" charset="-52"/>
              </a:rPr>
              <a:t> Сергей Павлович</a:t>
            </a:r>
          </a:p>
        </p:txBody>
      </p:sp>
      <p:sp>
        <p:nvSpPr>
          <p:cNvPr id="17" name="Объект 3">
            <a:extLst>
              <a:ext uri="{FF2B5EF4-FFF2-40B4-BE49-F238E27FC236}">
                <a16:creationId xmlns:a16="http://schemas.microsoft.com/office/drawing/2014/main" id="{44F41B25-6E40-4745-8F4C-7B04DFD446C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208306" y="2466719"/>
            <a:ext cx="7663909" cy="31257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15 лет в ИТ и Интернет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Преподаватель курсов по Интернет-технологиям</a:t>
            </a:r>
          </a:p>
          <a:p>
            <a:pPr>
              <a:buSzPct val="13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sz="2000" b="0" dirty="0">
                <a:latin typeface="Montserrat" panose="00000500000000000000" pitchFamily="2" charset="-52"/>
              </a:rPr>
              <a:t>Сертифицированный разработчик, тренер и интегратор 1С-Битрикс</a:t>
            </a:r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80F53586-1450-4A51-9A61-7CE1B9D5E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78411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ru-RU" sz="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О преподавателе</a:t>
            </a:r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5891B36B-881C-4141-BBE6-B105A94390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336" y="1576337"/>
            <a:ext cx="2302449" cy="30538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D0DC394C-8699-4A45-A201-AA08A651EF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20830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4" name="Рисунок 8">
            <a:extLst>
              <a:ext uri="{FF2B5EF4-FFF2-40B4-BE49-F238E27FC236}">
                <a16:creationId xmlns:a16="http://schemas.microsoft.com/office/drawing/2014/main" id="{A1F3E756-AA96-4059-8790-E061C222A0C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437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5" name="Рисунок 8">
            <a:extLst>
              <a:ext uri="{FF2B5EF4-FFF2-40B4-BE49-F238E27FC236}">
                <a16:creationId xmlns:a16="http://schemas.microsoft.com/office/drawing/2014/main" id="{4F2B07F3-F754-49F5-BDE6-333192BF63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62147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  <p:sp>
        <p:nvSpPr>
          <p:cNvPr id="26" name="Рисунок 8">
            <a:extLst>
              <a:ext uri="{FF2B5EF4-FFF2-40B4-BE49-F238E27FC236}">
                <a16:creationId xmlns:a16="http://schemas.microsoft.com/office/drawing/2014/main" id="{17E681ED-16F0-4689-A5CB-3937C69D54C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79921" y="5802531"/>
            <a:ext cx="1592294" cy="799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8368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5A6DC10-EF66-4F0E-8206-F25E5DF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4"/>
            <a:ext cx="9062089" cy="12529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4D986-E3F5-40FA-A342-31C859248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2475"/>
            <a:ext cx="8596668" cy="431888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10000"/>
              </a:lnSpc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 b="0"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0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465307"/>
            <a:ext cx="9062089" cy="132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000">
                <a:solidFill>
                  <a:schemeClr val="accent2"/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</p:spPr>
        <p:txBody>
          <a:bodyPr/>
          <a:lstStyle>
            <a:lvl1pPr marL="342900" indent="-3429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1pPr>
            <a:lvl2pPr marL="742950" indent="-28575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2pPr>
            <a:lvl3pPr marL="11430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3pPr>
            <a:lvl4pPr marL="16002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4pPr>
            <a:lvl5pPr marL="2057400" indent="-228600">
              <a:buSzPct val="13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19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47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1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69" r:id="rId2"/>
    <p:sldLayoutId id="2147483756" r:id="rId3"/>
    <p:sldLayoutId id="2147483767" r:id="rId4"/>
    <p:sldLayoutId id="2147483759" r:id="rId5"/>
    <p:sldLayoutId id="2147483743" r:id="rId6"/>
    <p:sldLayoutId id="2147483744" r:id="rId7"/>
    <p:sldLayoutId id="2147483757" r:id="rId8"/>
    <p:sldLayoutId id="2147483745" r:id="rId9"/>
    <p:sldLayoutId id="2147483758" r:id="rId10"/>
    <p:sldLayoutId id="2147483747" r:id="rId11"/>
    <p:sldLayoutId id="2147483750" r:id="rId12"/>
    <p:sldLayoutId id="2147483751" r:id="rId13"/>
    <p:sldLayoutId id="2147483760" r:id="rId14"/>
    <p:sldLayoutId id="2147483761" r:id="rId15"/>
    <p:sldLayoutId id="2147483763" r:id="rId16"/>
    <p:sldLayoutId id="2147483764" r:id="rId17"/>
    <p:sldLayoutId id="2147483765" r:id="rId18"/>
    <p:sldLayoutId id="2147483768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966C0EA-153F-45C6-9ECE-5A8B4176BC6E}"/>
              </a:ext>
            </a:extLst>
          </p:cNvPr>
          <p:cNvSpPr txBox="1"/>
          <p:nvPr userDrawn="1"/>
        </p:nvSpPr>
        <p:spPr>
          <a:xfrm>
            <a:off x="7240772" y="6248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45D06BEE-9355-479F-BCCF-D769E58E87B3}"/>
              </a:ext>
            </a:extLst>
          </p:cNvPr>
          <p:cNvSpPr txBox="1">
            <a:spLocks/>
          </p:cNvSpPr>
          <p:nvPr userDrawn="1"/>
        </p:nvSpPr>
        <p:spPr>
          <a:xfrm>
            <a:off x="10957186" y="258650"/>
            <a:ext cx="9050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2000" b="1" kern="120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504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  <p:sldLayoutId id="2147483828" r:id="rId18"/>
    <p:sldLayoutId id="2147483829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accent2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1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85000"/>
              <a:lumOff val="1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E%D1%87%D0%B5%D1%80%D0%B5%D0%B4%D1%8C_(%D0%BF%D1%80%D0%BE%D0%B3%D1%80%D0%B0%D0%BC%D0%BC%D0%B8%D1%80%D0%BE%D0%B2%D0%B0%D0%BD%D0%B8%D0%B5)" TargetMode="External"/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hyperlink" Target="https://proglib.io/p/robot-v-labirinte-obrabatyvaem-ocheredi-s-prioritetom-v-python-2020-07-07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inf-ege.sdamgia.ru/get_file?id=117744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inf-ege.sdamgia.ru/get_file?id=130185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9B7B94-4E5B-4422-AF84-B96DD98FD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«Программирование на языке </a:t>
            </a:r>
            <a:r>
              <a:rPr lang="ru-RU" dirty="0" err="1">
                <a:latin typeface="Yandex Sans Text Light" panose="02000000000000000000" pitchFamily="2" charset="-52"/>
              </a:rPr>
              <a:t>Python</a:t>
            </a:r>
            <a:r>
              <a:rPr lang="ru-RU" dirty="0">
                <a:latin typeface="Yandex Sans Text Light" panose="02000000000000000000" pitchFamily="2" charset="-52"/>
              </a:rPr>
              <a:t>. </a:t>
            </a:r>
            <a:br>
              <a:rPr lang="ru-RU" dirty="0">
                <a:latin typeface="Yandex Sans Text Light" panose="02000000000000000000" pitchFamily="2" charset="-52"/>
              </a:rPr>
            </a:br>
            <a:r>
              <a:rPr lang="ru-RU" dirty="0">
                <a:latin typeface="Yandex Sans Text Light" panose="02000000000000000000" pitchFamily="2" charset="-52"/>
              </a:rPr>
              <a:t>Уровень 2. «Продвинутый курс»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D39AAC-DD81-4107-873C-36F55AE546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106" y="4674873"/>
            <a:ext cx="10201946" cy="1464670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Направление «Курсы и комплексные программы по </a:t>
            </a:r>
            <a:r>
              <a:rPr lang="ru-RU" dirty="0" err="1">
                <a:latin typeface="Yandex Sans Text Light" panose="02000000000000000000" pitchFamily="2" charset="-52"/>
              </a:rPr>
              <a:t>Python</a:t>
            </a:r>
            <a:r>
              <a:rPr lang="ru-RU" dirty="0">
                <a:latin typeface="Yandex Sans Text Light" panose="02000000000000000000" pitchFamily="2" charset="-52"/>
              </a:rPr>
              <a:t>»,</a:t>
            </a:r>
          </a:p>
          <a:p>
            <a:r>
              <a:rPr lang="ru-RU" dirty="0">
                <a:latin typeface="Yandex Sans Text Light" panose="02000000000000000000" pitchFamily="2" charset="-52"/>
              </a:rPr>
              <a:t>40 </a:t>
            </a:r>
            <a:r>
              <a:rPr lang="ru-RU" dirty="0" err="1">
                <a:latin typeface="Yandex Sans Text Light" panose="02000000000000000000" pitchFamily="2" charset="-52"/>
              </a:rPr>
              <a:t>ак.час</a:t>
            </a:r>
            <a:r>
              <a:rPr lang="ru-RU" dirty="0">
                <a:latin typeface="Yandex Sans Text Light" panose="02000000000000000000" pitchFamily="2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373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366382" y="292128"/>
            <a:ext cx="268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Применение</a:t>
            </a:r>
          </a:p>
        </p:txBody>
      </p:sp>
      <p:pic>
        <p:nvPicPr>
          <p:cNvPr id="7170" name="Picture 2" descr="720">
            <a:extLst>
              <a:ext uri="{FF2B5EF4-FFF2-40B4-BE49-F238E27FC236}">
                <a16:creationId xmlns:a16="http://schemas.microsoft.com/office/drawing/2014/main" id="{61C994A7-DAC5-402A-ABB0-47DB62276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36" y="804672"/>
            <a:ext cx="8071104" cy="605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72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366382" y="292128"/>
            <a:ext cx="2685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Применение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EB12004-A528-4086-9C96-05DF603F3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27" y="790230"/>
            <a:ext cx="4310121" cy="3141852"/>
          </a:xfrm>
          <a:prstGeom prst="rect">
            <a:avLst/>
          </a:prstGeom>
        </p:spPr>
      </p:pic>
      <p:pic>
        <p:nvPicPr>
          <p:cNvPr id="1028" name="Picture 4" descr="https://konspekta.net/megaobuchalkaru/imgbaza/baza12/331652417957.files/image005.jpg">
            <a:extLst>
              <a:ext uri="{FF2B5EF4-FFF2-40B4-BE49-F238E27FC236}">
                <a16:creationId xmlns:a16="http://schemas.microsoft.com/office/drawing/2014/main" id="{3916A900-151C-465E-92BD-03CE08EC5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302" y="647549"/>
            <a:ext cx="4140654" cy="319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45391A6-1F52-4175-866E-0788EBEE5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938" y="3845408"/>
            <a:ext cx="4575129" cy="27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9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366382" y="292128"/>
            <a:ext cx="28905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Актуальность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D8268B-C910-4994-8985-C9EEFA171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23" y="1403737"/>
            <a:ext cx="8110106" cy="474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7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43609" y="242136"/>
            <a:ext cx="6074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Как запрограммировать граф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84690EB-4490-4904-857F-A957E7F636CB}"/>
              </a:ext>
            </a:extLst>
          </p:cNvPr>
          <p:cNvSpPr/>
          <p:nvPr/>
        </p:nvSpPr>
        <p:spPr>
          <a:xfrm>
            <a:off x="3724161" y="4894294"/>
            <a:ext cx="835462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Сколько существует способов попасть из числа 3 в число 6, используя три команды, которым: Прибавить 1, Прибавить 2 или Умножить на 2</a:t>
            </a:r>
          </a:p>
          <a:p>
            <a:pPr>
              <a:spcAft>
                <a:spcPts val="1200"/>
              </a:spcAft>
            </a:pPr>
            <a:r>
              <a:rPr 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Первая из них увеличивает число на экране на 1, вторая увеличивает его на 2, третья умножает его на 2. 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rgbClr val="21252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Построить граф траекторий вычислений</a:t>
            </a: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19CFF87B-08DB-41AA-BC2A-FB7976AAB236}"/>
              </a:ext>
            </a:extLst>
          </p:cNvPr>
          <p:cNvGrpSpPr/>
          <p:nvPr/>
        </p:nvGrpSpPr>
        <p:grpSpPr>
          <a:xfrm>
            <a:off x="259261" y="391397"/>
            <a:ext cx="10046086" cy="5225626"/>
            <a:chOff x="233135" y="461066"/>
            <a:chExt cx="10046086" cy="5225626"/>
          </a:xfrm>
        </p:grpSpPr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D71940B7-1BE4-497E-991C-24DAEAC800A7}"/>
                </a:ext>
              </a:extLst>
            </p:cNvPr>
            <p:cNvGrpSpPr/>
            <p:nvPr/>
          </p:nvGrpSpPr>
          <p:grpSpPr>
            <a:xfrm>
              <a:off x="233135" y="461066"/>
              <a:ext cx="10046086" cy="5225626"/>
              <a:chOff x="102506" y="948746"/>
              <a:chExt cx="10046086" cy="5225626"/>
            </a:xfrm>
          </p:grpSpPr>
          <p:sp>
            <p:nvSpPr>
              <p:cNvPr id="2" name="Овал 1">
                <a:extLst>
                  <a:ext uri="{FF2B5EF4-FFF2-40B4-BE49-F238E27FC236}">
                    <a16:creationId xmlns:a16="http://schemas.microsoft.com/office/drawing/2014/main" id="{8B47E5AA-0FF1-479E-A13A-A13EDFB38354}"/>
                  </a:ext>
                </a:extLst>
              </p:cNvPr>
              <p:cNvSpPr/>
              <p:nvPr/>
            </p:nvSpPr>
            <p:spPr>
              <a:xfrm>
                <a:off x="6191793" y="948746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1369C1"/>
                    </a:solidFill>
                  </a:rPr>
                  <a:t>3</a:t>
                </a: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D45A4AF6-9317-4A4F-BB6F-5DFED5030272}"/>
                  </a:ext>
                </a:extLst>
              </p:cNvPr>
              <p:cNvSpPr/>
              <p:nvPr/>
            </p:nvSpPr>
            <p:spPr>
              <a:xfrm>
                <a:off x="2626880" y="247105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1369C1"/>
                    </a:solidFill>
                  </a:rPr>
                  <a:t>4</a:t>
                </a: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577E69FB-5D13-4ADC-B2B2-E0E1658F9DC9}"/>
                  </a:ext>
                </a:extLst>
              </p:cNvPr>
              <p:cNvSpPr/>
              <p:nvPr/>
            </p:nvSpPr>
            <p:spPr>
              <a:xfrm>
                <a:off x="6096000" y="246888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1369C1"/>
                    </a:solidFill>
                  </a:rPr>
                  <a:t>5</a:t>
                </a: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5A43F98B-F953-4E1D-A432-B87EDC9977A4}"/>
                  </a:ext>
                </a:extLst>
              </p:cNvPr>
              <p:cNvSpPr/>
              <p:nvPr/>
            </p:nvSpPr>
            <p:spPr>
              <a:xfrm>
                <a:off x="9181940" y="2468879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5637E146-C0B1-4091-B88D-540626218FD4}"/>
                  </a:ext>
                </a:extLst>
              </p:cNvPr>
              <p:cNvSpPr/>
              <p:nvPr/>
            </p:nvSpPr>
            <p:spPr>
              <a:xfrm>
                <a:off x="1011307" y="378387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1369C1"/>
                    </a:solidFill>
                  </a:rPr>
                  <a:t>5</a:t>
                </a: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4E81F11-68A0-449F-81A3-5F9233787158}"/>
                  </a:ext>
                </a:extLst>
              </p:cNvPr>
              <p:cNvSpPr/>
              <p:nvPr/>
            </p:nvSpPr>
            <p:spPr>
              <a:xfrm>
                <a:off x="2237728" y="3783874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D923FB77-10A8-4063-9FAF-B04CECFB7029}"/>
                  </a:ext>
                </a:extLst>
              </p:cNvPr>
              <p:cNvSpPr/>
              <p:nvPr/>
            </p:nvSpPr>
            <p:spPr>
              <a:xfrm>
                <a:off x="3441300" y="378387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8</a:t>
                </a: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598A50FC-76DA-4B0A-A2CF-E3F987F4DF6A}"/>
                  </a:ext>
                </a:extLst>
              </p:cNvPr>
              <p:cNvSpPr/>
              <p:nvPr/>
            </p:nvSpPr>
            <p:spPr>
              <a:xfrm>
                <a:off x="5225141" y="385789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D370E505-D56E-4F18-9FC9-032DAFD6A893}"/>
                  </a:ext>
                </a:extLst>
              </p:cNvPr>
              <p:cNvSpPr/>
              <p:nvPr/>
            </p:nvSpPr>
            <p:spPr>
              <a:xfrm>
                <a:off x="6516405" y="382523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486BB356-02EC-49F1-AA00-46C44268D9EB}"/>
                  </a:ext>
                </a:extLst>
              </p:cNvPr>
              <p:cNvSpPr/>
              <p:nvPr/>
            </p:nvSpPr>
            <p:spPr>
              <a:xfrm>
                <a:off x="7869172" y="3788686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4F3932F-398B-4D0B-976C-E705E3960942}"/>
                  </a:ext>
                </a:extLst>
              </p:cNvPr>
              <p:cNvSpPr/>
              <p:nvPr/>
            </p:nvSpPr>
            <p:spPr>
              <a:xfrm>
                <a:off x="102506" y="5177245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C0164B7-10F7-42B0-A01D-AC0107CA7933}"/>
                  </a:ext>
                </a:extLst>
              </p:cNvPr>
              <p:cNvSpPr/>
              <p:nvPr/>
            </p:nvSpPr>
            <p:spPr>
              <a:xfrm>
                <a:off x="1203198" y="5207724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C1CA48D4-DDD2-4433-91ED-63204599D31D}"/>
                  </a:ext>
                </a:extLst>
              </p:cNvPr>
              <p:cNvSpPr/>
              <p:nvPr/>
            </p:nvSpPr>
            <p:spPr>
              <a:xfrm>
                <a:off x="2303890" y="5216429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36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cxnSp>
            <p:nvCxnSpPr>
              <p:cNvPr id="27" name="Прямая со стрелкой 26">
                <a:extLst>
                  <a:ext uri="{FF2B5EF4-FFF2-40B4-BE49-F238E27FC236}">
                    <a16:creationId xmlns:a16="http://schemas.microsoft.com/office/drawing/2014/main" id="{2C1FFDA3-C4F7-4D51-AC38-724E055F1AF8}"/>
                  </a:ext>
                </a:extLst>
              </p:cNvPr>
              <p:cNvCxnSpPr>
                <a:cxnSpLocks/>
                <a:endCxn id="11" idx="7"/>
              </p:cNvCxnSpPr>
              <p:nvPr/>
            </p:nvCxnSpPr>
            <p:spPr>
              <a:xfrm flipH="1">
                <a:off x="3451969" y="1558834"/>
                <a:ext cx="2759422" cy="10525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F57F69C5-2095-4807-A883-2AF202B6D2F3}"/>
                  </a:ext>
                </a:extLst>
              </p:cNvPr>
              <p:cNvCxnSpPr>
                <a:cxnSpLocks/>
                <a:stCxn id="2" idx="4"/>
                <a:endCxn id="12" idx="0"/>
              </p:cNvCxnSpPr>
              <p:nvPr/>
            </p:nvCxnSpPr>
            <p:spPr>
              <a:xfrm flipH="1">
                <a:off x="6579326" y="1906689"/>
                <a:ext cx="95793" cy="562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 стрелкой 33">
                <a:extLst>
                  <a:ext uri="{FF2B5EF4-FFF2-40B4-BE49-F238E27FC236}">
                    <a16:creationId xmlns:a16="http://schemas.microsoft.com/office/drawing/2014/main" id="{0982906E-DA03-40AC-B978-2468B9C055B5}"/>
                  </a:ext>
                </a:extLst>
              </p:cNvPr>
              <p:cNvCxnSpPr>
                <a:cxnSpLocks/>
                <a:stCxn id="2" idx="6"/>
                <a:endCxn id="13" idx="1"/>
              </p:cNvCxnSpPr>
              <p:nvPr/>
            </p:nvCxnSpPr>
            <p:spPr>
              <a:xfrm>
                <a:off x="7158445" y="1427718"/>
                <a:ext cx="2165058" cy="11814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Прямая со стрелкой 36">
                <a:extLst>
                  <a:ext uri="{FF2B5EF4-FFF2-40B4-BE49-F238E27FC236}">
                    <a16:creationId xmlns:a16="http://schemas.microsoft.com/office/drawing/2014/main" id="{2CEE013E-253D-401C-A4AA-14F32B5D171C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 flipH="1">
                <a:off x="1644338" y="2950029"/>
                <a:ext cx="982542" cy="881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225FCAC7-F848-4AE1-B57E-E19CC3BD006F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 flipH="1">
                <a:off x="2721054" y="3390774"/>
                <a:ext cx="228976" cy="393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 стрелкой 40">
                <a:extLst>
                  <a:ext uri="{FF2B5EF4-FFF2-40B4-BE49-F238E27FC236}">
                    <a16:creationId xmlns:a16="http://schemas.microsoft.com/office/drawing/2014/main" id="{8A42C044-D361-4945-AA4B-0A327ED93F1B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496953" y="3235610"/>
                <a:ext cx="427673" cy="548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Прямая со стрелкой 42">
                <a:extLst>
                  <a:ext uri="{FF2B5EF4-FFF2-40B4-BE49-F238E27FC236}">
                    <a16:creationId xmlns:a16="http://schemas.microsoft.com/office/drawing/2014/main" id="{C4DEDA68-BCB7-424A-BA71-25789A1E858E}"/>
                  </a:ext>
                </a:extLst>
              </p:cNvPr>
              <p:cNvCxnSpPr>
                <a:cxnSpLocks/>
                <a:endCxn id="23" idx="0"/>
              </p:cNvCxnSpPr>
              <p:nvPr/>
            </p:nvCxnSpPr>
            <p:spPr>
              <a:xfrm flipH="1">
                <a:off x="585832" y="4694163"/>
                <a:ext cx="667908" cy="4830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 стрелкой 44">
                <a:extLst>
                  <a:ext uri="{FF2B5EF4-FFF2-40B4-BE49-F238E27FC236}">
                    <a16:creationId xmlns:a16="http://schemas.microsoft.com/office/drawing/2014/main" id="{5DAE65CB-2BD6-4BF6-8714-6CF8EA91CBDC}"/>
                  </a:ext>
                </a:extLst>
              </p:cNvPr>
              <p:cNvCxnSpPr>
                <a:cxnSpLocks/>
                <a:stCxn id="14" idx="4"/>
                <a:endCxn id="24" idx="0"/>
              </p:cNvCxnSpPr>
              <p:nvPr/>
            </p:nvCxnSpPr>
            <p:spPr>
              <a:xfrm>
                <a:off x="1494633" y="4741813"/>
                <a:ext cx="191891" cy="465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FDF94391-A5FB-467E-81E0-C7F3CA57E46E}"/>
                  </a:ext>
                </a:extLst>
              </p:cNvPr>
              <p:cNvCxnSpPr>
                <a:cxnSpLocks/>
                <a:stCxn id="14" idx="5"/>
              </p:cNvCxnSpPr>
              <p:nvPr/>
            </p:nvCxnSpPr>
            <p:spPr>
              <a:xfrm>
                <a:off x="1836396" y="4601525"/>
                <a:ext cx="800217" cy="6149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48D76593-7163-48B4-90DA-4C76711C1CB5}"/>
                  </a:ext>
                </a:extLst>
              </p:cNvPr>
              <p:cNvCxnSpPr>
                <a:cxnSpLocks/>
                <a:stCxn id="12" idx="3"/>
                <a:endCxn id="17" idx="0"/>
              </p:cNvCxnSpPr>
              <p:nvPr/>
            </p:nvCxnSpPr>
            <p:spPr>
              <a:xfrm flipH="1">
                <a:off x="5708467" y="3286535"/>
                <a:ext cx="529096" cy="571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 стрелкой 53">
                <a:extLst>
                  <a:ext uri="{FF2B5EF4-FFF2-40B4-BE49-F238E27FC236}">
                    <a16:creationId xmlns:a16="http://schemas.microsoft.com/office/drawing/2014/main" id="{29F64539-6D3A-4C63-8A3B-8B3084063E8F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6721253" y="3420292"/>
                <a:ext cx="278478" cy="404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 стрелкой 56">
                <a:extLst>
                  <a:ext uri="{FF2B5EF4-FFF2-40B4-BE49-F238E27FC236}">
                    <a16:creationId xmlns:a16="http://schemas.microsoft.com/office/drawing/2014/main" id="{289CC1E0-9389-4251-89A1-7F52CF5821E1}"/>
                  </a:ext>
                </a:extLst>
              </p:cNvPr>
              <p:cNvCxnSpPr>
                <a:cxnSpLocks/>
                <a:stCxn id="12" idx="6"/>
                <a:endCxn id="20" idx="0"/>
              </p:cNvCxnSpPr>
              <p:nvPr/>
            </p:nvCxnSpPr>
            <p:spPr>
              <a:xfrm>
                <a:off x="7062652" y="2947852"/>
                <a:ext cx="1289846" cy="840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C434F6-114A-4961-9F7E-67D2C1156F44}"/>
                </a:ext>
              </a:extLst>
            </p:cNvPr>
            <p:cNvSpPr txBox="1"/>
            <p:nvPr/>
          </p:nvSpPr>
          <p:spPr>
            <a:xfrm>
              <a:off x="4397667" y="1124206"/>
              <a:ext cx="564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/>
                <a:t>+1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67DC9CD-37B1-41D2-AD67-15C330D0E652}"/>
                </a:ext>
              </a:extLst>
            </p:cNvPr>
            <p:cNvSpPr txBox="1"/>
            <p:nvPr/>
          </p:nvSpPr>
          <p:spPr>
            <a:xfrm>
              <a:off x="6765090" y="1498716"/>
              <a:ext cx="564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dirty="0"/>
                <a:t>+2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B635CD-3DE9-4E7E-9B8D-935599E815E3}"/>
                </a:ext>
              </a:extLst>
            </p:cNvPr>
            <p:cNvSpPr txBox="1"/>
            <p:nvPr/>
          </p:nvSpPr>
          <p:spPr>
            <a:xfrm>
              <a:off x="7772400" y="662541"/>
              <a:ext cx="564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*2</a:t>
              </a:r>
              <a:endParaRPr lang="ru-RU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87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43609" y="242136"/>
            <a:ext cx="6074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Как запрограммировать граф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84690EB-4490-4904-857F-A957E7F636CB}"/>
              </a:ext>
            </a:extLst>
          </p:cNvPr>
          <p:cNvSpPr/>
          <p:nvPr/>
        </p:nvSpPr>
        <p:spPr>
          <a:xfrm>
            <a:off x="151631" y="977347"/>
            <a:ext cx="3652051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Сколько существует способов попасть из числа 3 в число 6, используя три команды, которым: Прибавить 1, Прибавить 2 или Умножить на 2</a:t>
            </a:r>
          </a:p>
          <a:p>
            <a:pPr>
              <a:spcAft>
                <a:spcPts val="1200"/>
              </a:spcAft>
            </a:pPr>
            <a:r>
              <a:rPr lang="ru-RU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Первая из них увеличивает число на экране на 1, вторая увеличивает его на 2, третья умножает его на 2. </a:t>
            </a:r>
          </a:p>
          <a:p>
            <a:pPr>
              <a:spcAft>
                <a:spcPts val="1200"/>
              </a:spcAft>
            </a:pPr>
            <a:r>
              <a:rPr lang="ru-RU" b="1" dirty="0">
                <a:solidFill>
                  <a:srgbClr val="212529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Построить граф траекторий вычислений</a:t>
            </a:r>
            <a:endParaRPr lang="ru-RU" b="1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19CFF87B-08DB-41AA-BC2A-FB7976AAB236}"/>
              </a:ext>
            </a:extLst>
          </p:cNvPr>
          <p:cNvGrpSpPr/>
          <p:nvPr/>
        </p:nvGrpSpPr>
        <p:grpSpPr>
          <a:xfrm>
            <a:off x="4230369" y="242136"/>
            <a:ext cx="6150248" cy="3100740"/>
            <a:chOff x="233135" y="461066"/>
            <a:chExt cx="10046086" cy="5225626"/>
          </a:xfrm>
        </p:grpSpPr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D71940B7-1BE4-497E-991C-24DAEAC800A7}"/>
                </a:ext>
              </a:extLst>
            </p:cNvPr>
            <p:cNvGrpSpPr/>
            <p:nvPr/>
          </p:nvGrpSpPr>
          <p:grpSpPr>
            <a:xfrm>
              <a:off x="233135" y="461066"/>
              <a:ext cx="10046086" cy="5225626"/>
              <a:chOff x="102506" y="948746"/>
              <a:chExt cx="10046086" cy="5225626"/>
            </a:xfrm>
          </p:grpSpPr>
          <p:sp>
            <p:nvSpPr>
              <p:cNvPr id="2" name="Овал 1">
                <a:extLst>
                  <a:ext uri="{FF2B5EF4-FFF2-40B4-BE49-F238E27FC236}">
                    <a16:creationId xmlns:a16="http://schemas.microsoft.com/office/drawing/2014/main" id="{8B47E5AA-0FF1-479E-A13A-A13EDFB38354}"/>
                  </a:ext>
                </a:extLst>
              </p:cNvPr>
              <p:cNvSpPr/>
              <p:nvPr/>
            </p:nvSpPr>
            <p:spPr>
              <a:xfrm>
                <a:off x="6191793" y="948746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1369C1"/>
                    </a:solidFill>
                  </a:rPr>
                  <a:t>3</a:t>
                </a:r>
              </a:p>
            </p:txBody>
          </p:sp>
          <p:sp>
            <p:nvSpPr>
              <p:cNvPr id="11" name="Овал 10">
                <a:extLst>
                  <a:ext uri="{FF2B5EF4-FFF2-40B4-BE49-F238E27FC236}">
                    <a16:creationId xmlns:a16="http://schemas.microsoft.com/office/drawing/2014/main" id="{D45A4AF6-9317-4A4F-BB6F-5DFED5030272}"/>
                  </a:ext>
                </a:extLst>
              </p:cNvPr>
              <p:cNvSpPr/>
              <p:nvPr/>
            </p:nvSpPr>
            <p:spPr>
              <a:xfrm>
                <a:off x="2626880" y="247105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1369C1"/>
                    </a:solidFill>
                  </a:rPr>
                  <a:t>4</a:t>
                </a:r>
              </a:p>
            </p:txBody>
          </p:sp>
          <p:sp>
            <p:nvSpPr>
              <p:cNvPr id="12" name="Овал 11">
                <a:extLst>
                  <a:ext uri="{FF2B5EF4-FFF2-40B4-BE49-F238E27FC236}">
                    <a16:creationId xmlns:a16="http://schemas.microsoft.com/office/drawing/2014/main" id="{577E69FB-5D13-4ADC-B2B2-E0E1658F9DC9}"/>
                  </a:ext>
                </a:extLst>
              </p:cNvPr>
              <p:cNvSpPr/>
              <p:nvPr/>
            </p:nvSpPr>
            <p:spPr>
              <a:xfrm>
                <a:off x="6096000" y="246888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1369C1"/>
                    </a:solidFill>
                  </a:rPr>
                  <a:t>5</a:t>
                </a:r>
              </a:p>
            </p:txBody>
          </p: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5A43F98B-F953-4E1D-A432-B87EDC9977A4}"/>
                  </a:ext>
                </a:extLst>
              </p:cNvPr>
              <p:cNvSpPr/>
              <p:nvPr/>
            </p:nvSpPr>
            <p:spPr>
              <a:xfrm>
                <a:off x="9181940" y="2468879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5637E146-C0B1-4091-B88D-540626218FD4}"/>
                  </a:ext>
                </a:extLst>
              </p:cNvPr>
              <p:cNvSpPr/>
              <p:nvPr/>
            </p:nvSpPr>
            <p:spPr>
              <a:xfrm>
                <a:off x="1011307" y="378387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1369C1"/>
                    </a:solidFill>
                  </a:rPr>
                  <a:t>5</a:t>
                </a:r>
              </a:p>
            </p:txBody>
          </p:sp>
          <p:sp>
            <p:nvSpPr>
              <p:cNvPr id="15" name="Овал 14">
                <a:extLst>
                  <a:ext uri="{FF2B5EF4-FFF2-40B4-BE49-F238E27FC236}">
                    <a16:creationId xmlns:a16="http://schemas.microsoft.com/office/drawing/2014/main" id="{A4E81F11-68A0-449F-81A3-5F9233787158}"/>
                  </a:ext>
                </a:extLst>
              </p:cNvPr>
              <p:cNvSpPr/>
              <p:nvPr/>
            </p:nvSpPr>
            <p:spPr>
              <a:xfrm>
                <a:off x="2237728" y="3783874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6" name="Овал 15">
                <a:extLst>
                  <a:ext uri="{FF2B5EF4-FFF2-40B4-BE49-F238E27FC236}">
                    <a16:creationId xmlns:a16="http://schemas.microsoft.com/office/drawing/2014/main" id="{D923FB77-10A8-4063-9FAF-B04CECFB7029}"/>
                  </a:ext>
                </a:extLst>
              </p:cNvPr>
              <p:cNvSpPr/>
              <p:nvPr/>
            </p:nvSpPr>
            <p:spPr>
              <a:xfrm>
                <a:off x="3441300" y="3783870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8</a:t>
                </a:r>
              </a:p>
            </p:txBody>
          </p:sp>
          <p:sp>
            <p:nvSpPr>
              <p:cNvPr id="17" name="Овал 16">
                <a:extLst>
                  <a:ext uri="{FF2B5EF4-FFF2-40B4-BE49-F238E27FC236}">
                    <a16:creationId xmlns:a16="http://schemas.microsoft.com/office/drawing/2014/main" id="{598A50FC-76DA-4B0A-A2CF-E3F987F4DF6A}"/>
                  </a:ext>
                </a:extLst>
              </p:cNvPr>
              <p:cNvSpPr/>
              <p:nvPr/>
            </p:nvSpPr>
            <p:spPr>
              <a:xfrm>
                <a:off x="5225141" y="385789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19" name="Овал 18">
                <a:extLst>
                  <a:ext uri="{FF2B5EF4-FFF2-40B4-BE49-F238E27FC236}">
                    <a16:creationId xmlns:a16="http://schemas.microsoft.com/office/drawing/2014/main" id="{D370E505-D56E-4F18-9FC9-032DAFD6A893}"/>
                  </a:ext>
                </a:extLst>
              </p:cNvPr>
              <p:cNvSpPr/>
              <p:nvPr/>
            </p:nvSpPr>
            <p:spPr>
              <a:xfrm>
                <a:off x="6516405" y="3825237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20" name="Овал 19">
                <a:extLst>
                  <a:ext uri="{FF2B5EF4-FFF2-40B4-BE49-F238E27FC236}">
                    <a16:creationId xmlns:a16="http://schemas.microsoft.com/office/drawing/2014/main" id="{486BB356-02EC-49F1-AA00-46C44268D9EB}"/>
                  </a:ext>
                </a:extLst>
              </p:cNvPr>
              <p:cNvSpPr/>
              <p:nvPr/>
            </p:nvSpPr>
            <p:spPr>
              <a:xfrm>
                <a:off x="7869172" y="3788686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sp>
            <p:nvSpPr>
              <p:cNvPr id="23" name="Овал 22">
                <a:extLst>
                  <a:ext uri="{FF2B5EF4-FFF2-40B4-BE49-F238E27FC236}">
                    <a16:creationId xmlns:a16="http://schemas.microsoft.com/office/drawing/2014/main" id="{64F3932F-398B-4D0B-976C-E705E3960942}"/>
                  </a:ext>
                </a:extLst>
              </p:cNvPr>
              <p:cNvSpPr/>
              <p:nvPr/>
            </p:nvSpPr>
            <p:spPr>
              <a:xfrm>
                <a:off x="102506" y="5177245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006600"/>
                    </a:solidFill>
                  </a:rPr>
                  <a:t>6</a:t>
                </a:r>
              </a:p>
            </p:txBody>
          </p:sp>
          <p:sp>
            <p:nvSpPr>
              <p:cNvPr id="24" name="Овал 23">
                <a:extLst>
                  <a:ext uri="{FF2B5EF4-FFF2-40B4-BE49-F238E27FC236}">
                    <a16:creationId xmlns:a16="http://schemas.microsoft.com/office/drawing/2014/main" id="{0C0164B7-10F7-42B0-A01D-AC0107CA7933}"/>
                  </a:ext>
                </a:extLst>
              </p:cNvPr>
              <p:cNvSpPr/>
              <p:nvPr/>
            </p:nvSpPr>
            <p:spPr>
              <a:xfrm>
                <a:off x="1203198" y="5207724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7</a:t>
                </a:r>
              </a:p>
            </p:txBody>
          </p:sp>
          <p:sp>
            <p:nvSpPr>
              <p:cNvPr id="25" name="Овал 24">
                <a:extLst>
                  <a:ext uri="{FF2B5EF4-FFF2-40B4-BE49-F238E27FC236}">
                    <a16:creationId xmlns:a16="http://schemas.microsoft.com/office/drawing/2014/main" id="{C1CA48D4-DDD2-4433-91ED-63204599D31D}"/>
                  </a:ext>
                </a:extLst>
              </p:cNvPr>
              <p:cNvSpPr/>
              <p:nvPr/>
            </p:nvSpPr>
            <p:spPr>
              <a:xfrm>
                <a:off x="2303890" y="5216429"/>
                <a:ext cx="966652" cy="957943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sz="1600" dirty="0">
                    <a:solidFill>
                      <a:srgbClr val="FF0000"/>
                    </a:solidFill>
                  </a:rPr>
                  <a:t>10</a:t>
                </a:r>
              </a:p>
            </p:txBody>
          </p:sp>
          <p:cxnSp>
            <p:nvCxnSpPr>
              <p:cNvPr id="27" name="Прямая со стрелкой 26">
                <a:extLst>
                  <a:ext uri="{FF2B5EF4-FFF2-40B4-BE49-F238E27FC236}">
                    <a16:creationId xmlns:a16="http://schemas.microsoft.com/office/drawing/2014/main" id="{2C1FFDA3-C4F7-4D51-AC38-724E055F1AF8}"/>
                  </a:ext>
                </a:extLst>
              </p:cNvPr>
              <p:cNvCxnSpPr>
                <a:cxnSpLocks/>
                <a:endCxn id="11" idx="7"/>
              </p:cNvCxnSpPr>
              <p:nvPr/>
            </p:nvCxnSpPr>
            <p:spPr>
              <a:xfrm flipH="1">
                <a:off x="3451969" y="1558834"/>
                <a:ext cx="2759422" cy="10525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 стрелкой 28">
                <a:extLst>
                  <a:ext uri="{FF2B5EF4-FFF2-40B4-BE49-F238E27FC236}">
                    <a16:creationId xmlns:a16="http://schemas.microsoft.com/office/drawing/2014/main" id="{F57F69C5-2095-4807-A883-2AF202B6D2F3}"/>
                  </a:ext>
                </a:extLst>
              </p:cNvPr>
              <p:cNvCxnSpPr>
                <a:cxnSpLocks/>
                <a:stCxn id="2" idx="4"/>
                <a:endCxn id="12" idx="0"/>
              </p:cNvCxnSpPr>
              <p:nvPr/>
            </p:nvCxnSpPr>
            <p:spPr>
              <a:xfrm flipH="1">
                <a:off x="6579326" y="1906689"/>
                <a:ext cx="95793" cy="5621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4" name="Прямая со стрелкой 33">
                <a:extLst>
                  <a:ext uri="{FF2B5EF4-FFF2-40B4-BE49-F238E27FC236}">
                    <a16:creationId xmlns:a16="http://schemas.microsoft.com/office/drawing/2014/main" id="{0982906E-DA03-40AC-B978-2468B9C055B5}"/>
                  </a:ext>
                </a:extLst>
              </p:cNvPr>
              <p:cNvCxnSpPr>
                <a:cxnSpLocks/>
                <a:stCxn id="2" idx="6"/>
                <a:endCxn id="13" idx="1"/>
              </p:cNvCxnSpPr>
              <p:nvPr/>
            </p:nvCxnSpPr>
            <p:spPr>
              <a:xfrm>
                <a:off x="7158445" y="1427718"/>
                <a:ext cx="2165058" cy="11814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Прямая со стрелкой 36">
                <a:extLst>
                  <a:ext uri="{FF2B5EF4-FFF2-40B4-BE49-F238E27FC236}">
                    <a16:creationId xmlns:a16="http://schemas.microsoft.com/office/drawing/2014/main" id="{2CEE013E-253D-401C-A4AA-14F32B5D171C}"/>
                  </a:ext>
                </a:extLst>
              </p:cNvPr>
              <p:cNvCxnSpPr>
                <a:cxnSpLocks/>
                <a:stCxn id="11" idx="2"/>
              </p:cNvCxnSpPr>
              <p:nvPr/>
            </p:nvCxnSpPr>
            <p:spPr>
              <a:xfrm flipH="1">
                <a:off x="1644338" y="2950029"/>
                <a:ext cx="982542" cy="8814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 стрелкой 38">
                <a:extLst>
                  <a:ext uri="{FF2B5EF4-FFF2-40B4-BE49-F238E27FC236}">
                    <a16:creationId xmlns:a16="http://schemas.microsoft.com/office/drawing/2014/main" id="{225FCAC7-F848-4AE1-B57E-E19CC3BD006F}"/>
                  </a:ext>
                </a:extLst>
              </p:cNvPr>
              <p:cNvCxnSpPr>
                <a:cxnSpLocks/>
                <a:endCxn id="15" idx="0"/>
              </p:cNvCxnSpPr>
              <p:nvPr/>
            </p:nvCxnSpPr>
            <p:spPr>
              <a:xfrm flipH="1">
                <a:off x="2721054" y="3390774"/>
                <a:ext cx="228976" cy="3931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Прямая со стрелкой 40">
                <a:extLst>
                  <a:ext uri="{FF2B5EF4-FFF2-40B4-BE49-F238E27FC236}">
                    <a16:creationId xmlns:a16="http://schemas.microsoft.com/office/drawing/2014/main" id="{8A42C044-D361-4945-AA4B-0A327ED93F1B}"/>
                  </a:ext>
                </a:extLst>
              </p:cNvPr>
              <p:cNvCxnSpPr>
                <a:cxnSpLocks/>
                <a:endCxn id="16" idx="0"/>
              </p:cNvCxnSpPr>
              <p:nvPr/>
            </p:nvCxnSpPr>
            <p:spPr>
              <a:xfrm>
                <a:off x="3496953" y="3235610"/>
                <a:ext cx="427673" cy="54826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Прямая со стрелкой 42">
                <a:extLst>
                  <a:ext uri="{FF2B5EF4-FFF2-40B4-BE49-F238E27FC236}">
                    <a16:creationId xmlns:a16="http://schemas.microsoft.com/office/drawing/2014/main" id="{C4DEDA68-BCB7-424A-BA71-25789A1E858E}"/>
                  </a:ext>
                </a:extLst>
              </p:cNvPr>
              <p:cNvCxnSpPr>
                <a:cxnSpLocks/>
                <a:endCxn id="23" idx="0"/>
              </p:cNvCxnSpPr>
              <p:nvPr/>
            </p:nvCxnSpPr>
            <p:spPr>
              <a:xfrm flipH="1">
                <a:off x="585832" y="4694163"/>
                <a:ext cx="667908" cy="48308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 стрелкой 44">
                <a:extLst>
                  <a:ext uri="{FF2B5EF4-FFF2-40B4-BE49-F238E27FC236}">
                    <a16:creationId xmlns:a16="http://schemas.microsoft.com/office/drawing/2014/main" id="{5DAE65CB-2BD6-4BF6-8714-6CF8EA91CBDC}"/>
                  </a:ext>
                </a:extLst>
              </p:cNvPr>
              <p:cNvCxnSpPr>
                <a:cxnSpLocks/>
                <a:stCxn id="14" idx="4"/>
                <a:endCxn id="24" idx="0"/>
              </p:cNvCxnSpPr>
              <p:nvPr/>
            </p:nvCxnSpPr>
            <p:spPr>
              <a:xfrm>
                <a:off x="1494633" y="4741813"/>
                <a:ext cx="191891" cy="4659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Прямая со стрелкой 47">
                <a:extLst>
                  <a:ext uri="{FF2B5EF4-FFF2-40B4-BE49-F238E27FC236}">
                    <a16:creationId xmlns:a16="http://schemas.microsoft.com/office/drawing/2014/main" id="{FDF94391-A5FB-467E-81E0-C7F3CA57E46E}"/>
                  </a:ext>
                </a:extLst>
              </p:cNvPr>
              <p:cNvCxnSpPr>
                <a:cxnSpLocks/>
                <a:stCxn id="14" idx="5"/>
              </p:cNvCxnSpPr>
              <p:nvPr/>
            </p:nvCxnSpPr>
            <p:spPr>
              <a:xfrm>
                <a:off x="1836396" y="4601525"/>
                <a:ext cx="800217" cy="6149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 стрелкой 50">
                <a:extLst>
                  <a:ext uri="{FF2B5EF4-FFF2-40B4-BE49-F238E27FC236}">
                    <a16:creationId xmlns:a16="http://schemas.microsoft.com/office/drawing/2014/main" id="{48D76593-7163-48B4-90DA-4C76711C1CB5}"/>
                  </a:ext>
                </a:extLst>
              </p:cNvPr>
              <p:cNvCxnSpPr>
                <a:cxnSpLocks/>
                <a:stCxn id="12" idx="3"/>
                <a:endCxn id="17" idx="0"/>
              </p:cNvCxnSpPr>
              <p:nvPr/>
            </p:nvCxnSpPr>
            <p:spPr>
              <a:xfrm flipH="1">
                <a:off x="5708467" y="3286535"/>
                <a:ext cx="529096" cy="5713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Прямая со стрелкой 53">
                <a:extLst>
                  <a:ext uri="{FF2B5EF4-FFF2-40B4-BE49-F238E27FC236}">
                    <a16:creationId xmlns:a16="http://schemas.microsoft.com/office/drawing/2014/main" id="{29F64539-6D3A-4C63-8A3B-8B3084063E8F}"/>
                  </a:ext>
                </a:extLst>
              </p:cNvPr>
              <p:cNvCxnSpPr>
                <a:cxnSpLocks/>
                <a:endCxn id="19" idx="0"/>
              </p:cNvCxnSpPr>
              <p:nvPr/>
            </p:nvCxnSpPr>
            <p:spPr>
              <a:xfrm>
                <a:off x="6721253" y="3420292"/>
                <a:ext cx="278478" cy="40494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 стрелкой 56">
                <a:extLst>
                  <a:ext uri="{FF2B5EF4-FFF2-40B4-BE49-F238E27FC236}">
                    <a16:creationId xmlns:a16="http://schemas.microsoft.com/office/drawing/2014/main" id="{289CC1E0-9389-4251-89A1-7F52CF5821E1}"/>
                  </a:ext>
                </a:extLst>
              </p:cNvPr>
              <p:cNvCxnSpPr>
                <a:cxnSpLocks/>
                <a:stCxn id="12" idx="6"/>
                <a:endCxn id="20" idx="0"/>
              </p:cNvCxnSpPr>
              <p:nvPr/>
            </p:nvCxnSpPr>
            <p:spPr>
              <a:xfrm>
                <a:off x="7062652" y="2947852"/>
                <a:ext cx="1289846" cy="8408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0C434F6-114A-4961-9F7E-67D2C1156F44}"/>
                </a:ext>
              </a:extLst>
            </p:cNvPr>
            <p:cNvSpPr txBox="1"/>
            <p:nvPr/>
          </p:nvSpPr>
          <p:spPr>
            <a:xfrm>
              <a:off x="4473459" y="796075"/>
              <a:ext cx="977701" cy="44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/>
                <a:t>+1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67DC9CD-37B1-41D2-AD67-15C330D0E652}"/>
                </a:ext>
              </a:extLst>
            </p:cNvPr>
            <p:cNvSpPr txBox="1"/>
            <p:nvPr/>
          </p:nvSpPr>
          <p:spPr>
            <a:xfrm>
              <a:off x="6765090" y="1498715"/>
              <a:ext cx="966653" cy="44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100" dirty="0"/>
                <a:t>+2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B635CD-3DE9-4E7E-9B8D-935599E815E3}"/>
                </a:ext>
              </a:extLst>
            </p:cNvPr>
            <p:cNvSpPr txBox="1"/>
            <p:nvPr/>
          </p:nvSpPr>
          <p:spPr>
            <a:xfrm>
              <a:off x="7772399" y="662542"/>
              <a:ext cx="876785" cy="44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*2</a:t>
              </a:r>
              <a:endParaRPr lang="ru-RU" sz="1100" dirty="0"/>
            </a:p>
          </p:txBody>
        </p:sp>
      </p:grpSp>
      <p:sp>
        <p:nvSpPr>
          <p:cNvPr id="18" name="Rectangle 6">
            <a:extLst>
              <a:ext uri="{FF2B5EF4-FFF2-40B4-BE49-F238E27FC236}">
                <a16:creationId xmlns:a16="http://schemas.microsoft.com/office/drawing/2014/main" id="{49CF4DF9-5B86-4588-9382-9E79D2C1FB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209" y="3636856"/>
            <a:ext cx="5070755" cy="28161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def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(x, y):</a:t>
            </a:r>
            <a:b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</a:t>
            </a:r>
            <a:r>
              <a:rPr lang="ru-RU" altLang="ru-RU" b="1" dirty="0" err="1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ru-RU" altLang="ru-RU" b="1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&gt; y:</a:t>
            </a:r>
            <a:b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ru-RU" altLang="ru-RU" b="1" dirty="0" err="1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</a:t>
            </a:r>
            <a:br>
              <a:rPr lang="ru-RU" altLang="ru-RU" b="1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ru-RU" b="1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ru-RU" altLang="ru-RU" b="1" dirty="0" err="1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ru-RU" altLang="ru-RU" b="1" dirty="0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== y:</a:t>
            </a:r>
            <a:b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ru-RU" altLang="ru-RU" b="1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</a:t>
            </a:r>
            <a:r>
              <a:rPr lang="ru-RU" altLang="ru-RU" b="1" dirty="0">
                <a:solidFill>
                  <a:srgbClr val="067D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ru-RU" altLang="ru-RU" b="1" dirty="0" err="1">
                <a:solidFill>
                  <a:srgbClr val="067D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r>
              <a:rPr lang="ru-RU" altLang="ru-RU" b="1" dirty="0">
                <a:solidFill>
                  <a:srgbClr val="067D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ru-RU" altLang="ru-RU" b="1" dirty="0" err="1">
                <a:solidFill>
                  <a:srgbClr val="0033B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ru-RU" altLang="ru-RU" b="1" dirty="0" err="1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</a:t>
            </a:r>
            <a:r>
              <a:rPr lang="ru-RU" altLang="ru-RU" b="1" dirty="0" err="1">
                <a:solidFill>
                  <a:srgbClr val="66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ru-RU" altLang="ru-RU" b="1" dirty="0">
                <a:solidFill>
                  <a:srgbClr val="067D1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'--&gt;'</a:t>
            </a:r>
            <a:r>
              <a:rPr lang="ru-RU" altLang="ru-RU" b="1" dirty="0">
                <a:solidFill>
                  <a:srgbClr val="08080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alt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  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return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f(x +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y) , f(x +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y) , f(x *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y)</a:t>
            </a:r>
            <a:b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print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(f(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</a:t>
            </a:r>
            <a:r>
              <a:rPr kumimoji="0" lang="en-US" altLang="ru-RU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))</a:t>
            </a:r>
            <a:r>
              <a:rPr kumimoji="0" lang="ru-RU" altLang="ru-RU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F031A59-B1A4-4260-8DAE-01D016658ED4}"/>
              </a:ext>
            </a:extLst>
          </p:cNvPr>
          <p:cNvSpPr/>
          <p:nvPr/>
        </p:nvSpPr>
        <p:spPr>
          <a:xfrm>
            <a:off x="9533788" y="4870559"/>
            <a:ext cx="22475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3 -&gt; 4 -&gt; 5 -&gt; 6 </a:t>
            </a:r>
            <a:r>
              <a:rPr lang="ru-RU" dirty="0" err="1"/>
              <a:t>ok</a:t>
            </a:r>
            <a:endParaRPr lang="ru-RU" dirty="0"/>
          </a:p>
          <a:p>
            <a:r>
              <a:rPr lang="ru-RU" dirty="0"/>
              <a:t>6 </a:t>
            </a:r>
            <a:r>
              <a:rPr lang="ru-RU" dirty="0" err="1"/>
              <a:t>ok</a:t>
            </a:r>
            <a:endParaRPr lang="ru-RU" dirty="0"/>
          </a:p>
          <a:p>
            <a:r>
              <a:rPr lang="ru-RU" dirty="0"/>
              <a:t>5 -&gt; 6 </a:t>
            </a:r>
            <a:r>
              <a:rPr lang="ru-RU" dirty="0" err="1"/>
              <a:t>ok</a:t>
            </a:r>
            <a:endParaRPr lang="ru-RU" dirty="0"/>
          </a:p>
          <a:p>
            <a:r>
              <a:rPr lang="ru-RU" dirty="0"/>
              <a:t>6 </a:t>
            </a:r>
            <a:r>
              <a:rPr lang="ru-RU" dirty="0" err="1"/>
              <a:t>ok</a:t>
            </a:r>
            <a:endParaRPr lang="ru-RU" dirty="0"/>
          </a:p>
          <a:p>
            <a:r>
              <a:rPr lang="ru-RU" dirty="0"/>
              <a:t>4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3E11CFE6-C2F5-41FE-81CD-E5C71CEFE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0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1062512" y="250844"/>
            <a:ext cx="70471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Попрактикуемся! Мозговой штурм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84690EB-4490-4904-857F-A957E7F636CB}"/>
              </a:ext>
            </a:extLst>
          </p:cNvPr>
          <p:cNvSpPr/>
          <p:nvPr/>
        </p:nvSpPr>
        <p:spPr>
          <a:xfrm>
            <a:off x="125505" y="1631791"/>
            <a:ext cx="1067312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sz="28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Сколько существует способов попасть из числа 3 в число 20, используя три команды, которым:</a:t>
            </a:r>
          </a:p>
          <a:p>
            <a:pPr algn="ctr">
              <a:spcAft>
                <a:spcPts val="1200"/>
              </a:spcAft>
            </a:pPr>
            <a:r>
              <a:rPr lang="ru-RU" sz="28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Прибавить 1, Прибавить 2 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ru-RU" sz="28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 этом траектория вычислений </a:t>
            </a:r>
            <a:r>
              <a:rPr lang="ru-RU" sz="28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содержит число 9 </a:t>
            </a:r>
            <a:r>
              <a:rPr lang="ru-RU" sz="28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 </a:t>
            </a:r>
            <a:r>
              <a:rPr lang="ru-RU" sz="28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не содержит числа 15</a:t>
            </a:r>
          </a:p>
        </p:txBody>
      </p:sp>
    </p:spTree>
    <p:extLst>
      <p:ext uri="{BB962C8B-B14F-4D97-AF65-F5344CB8AC3E}">
        <p14:creationId xmlns:p14="http://schemas.microsoft.com/office/powerpoint/2010/main" val="382037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897049" y="189884"/>
            <a:ext cx="3724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Еще один пример</a:t>
            </a:r>
          </a:p>
        </p:txBody>
      </p:sp>
      <p:sp>
        <p:nvSpPr>
          <p:cNvPr id="63" name="Прямоугольник 62">
            <a:extLst>
              <a:ext uri="{FF2B5EF4-FFF2-40B4-BE49-F238E27FC236}">
                <a16:creationId xmlns:a16="http://schemas.microsoft.com/office/drawing/2014/main" id="{084690EB-4490-4904-857F-A957E7F636CB}"/>
              </a:ext>
            </a:extLst>
          </p:cNvPr>
          <p:cNvSpPr/>
          <p:nvPr/>
        </p:nvSpPr>
        <p:spPr>
          <a:xfrm>
            <a:off x="374469" y="996066"/>
            <a:ext cx="698427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Последовательность чисел Фибоначчи задается рекуррентным соотношением:</a:t>
            </a:r>
          </a:p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F(1) = 1</a:t>
            </a:r>
          </a:p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F(2) = 1</a:t>
            </a:r>
          </a:p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F(n) = F(n–2) + F(n–1), при n &gt;2, </a:t>
            </a:r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ru-RU" sz="24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где n – натуральное число.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b="1" dirty="0">
                <a:solidFill>
                  <a:srgbClr val="175A9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Чему равно девятое число в последовательности Фибоначчи?</a:t>
            </a:r>
          </a:p>
        </p:txBody>
      </p:sp>
      <p:pic>
        <p:nvPicPr>
          <p:cNvPr id="3077" name="Picture 5" descr="https://wrinkletime.files.wordpress.com/2014/12/200-15.gif">
            <a:extLst>
              <a:ext uri="{FF2B5EF4-FFF2-40B4-BE49-F238E27FC236}">
                <a16:creationId xmlns:a16="http://schemas.microsoft.com/office/drawing/2014/main" id="{0B2B8315-C849-405A-B83D-68E9FFDBDBE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034" y="4933780"/>
            <a:ext cx="5853385" cy="173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1AB5E2-8744-4536-8D18-0F47E8A2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765" y="1124738"/>
            <a:ext cx="3203354" cy="3117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748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F4F27-223E-41CB-B686-367B37EF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Что такое граф?</a:t>
            </a:r>
          </a:p>
        </p:txBody>
      </p:sp>
      <p:pic>
        <p:nvPicPr>
          <p:cNvPr id="1026" name="Picture 2" descr="https://media.proglib.io/posts/2020/09/08/461ecdbaee2ac0d241a04629cd196771.png">
            <a:extLst>
              <a:ext uri="{FF2B5EF4-FFF2-40B4-BE49-F238E27FC236}">
                <a16:creationId xmlns:a16="http://schemas.microsoft.com/office/drawing/2014/main" id="{E1CEF304-4712-415C-B354-9494B027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79" y="1227908"/>
            <a:ext cx="8119791" cy="339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7DB73B-F995-4B37-911B-09712C6F9999}"/>
              </a:ext>
            </a:extLst>
          </p:cNvPr>
          <p:cNvSpPr/>
          <p:nvPr/>
        </p:nvSpPr>
        <p:spPr>
          <a:xfrm>
            <a:off x="651207" y="5029927"/>
            <a:ext cx="9535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A4D"/>
                </a:solidFill>
                <a:latin typeface="Roboto"/>
              </a:rPr>
              <a:t>Граф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– это конечное множество 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вершин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(или узлов) и множество 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ребер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, соединяющих эти вершины.</a:t>
            </a:r>
          </a:p>
          <a:p>
            <a:r>
              <a:rPr lang="ru-RU" dirty="0">
                <a:solidFill>
                  <a:srgbClr val="333A4D"/>
                </a:solidFill>
                <a:latin typeface="Roboto"/>
              </a:rPr>
              <a:t> </a:t>
            </a:r>
          </a:p>
          <a:p>
            <a:r>
              <a:rPr lang="ru-RU" dirty="0">
                <a:solidFill>
                  <a:srgbClr val="333A4D"/>
                </a:solidFill>
                <a:latin typeface="Roboto"/>
              </a:rPr>
              <a:t>Две вершины называются 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соседними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, если они соединены друг с другом ребром.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7923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FF4F27-223E-41CB-B686-367B37EFA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Что такое граф?</a:t>
            </a:r>
          </a:p>
        </p:txBody>
      </p:sp>
      <p:pic>
        <p:nvPicPr>
          <p:cNvPr id="1026" name="Picture 2" descr="https://media.proglib.io/posts/2020/09/08/461ecdbaee2ac0d241a04629cd196771.png">
            <a:extLst>
              <a:ext uri="{FF2B5EF4-FFF2-40B4-BE49-F238E27FC236}">
                <a16:creationId xmlns:a16="http://schemas.microsoft.com/office/drawing/2014/main" id="{E1CEF304-4712-415C-B354-9494B027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436" y="234728"/>
            <a:ext cx="5575421" cy="233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33DD56D-F3F2-4CEC-A198-FF26C5F6A71C}"/>
              </a:ext>
            </a:extLst>
          </p:cNvPr>
          <p:cNvSpPr/>
          <p:nvPr/>
        </p:nvSpPr>
        <p:spPr>
          <a:xfrm>
            <a:off x="5260627" y="3558370"/>
            <a:ext cx="6705275" cy="2923877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Петля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– ребро от вершины к этой же вершине.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Ориентированный граф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граф, в котором все ребра имеют направление, указывающее, какая из вершин ребра является начальной, а какая – конечной.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Неориентированный граф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граф, в котором у ребер нет направлений.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Взвешенный граф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все ребра графа имеют веса.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Невзвешенный граф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ребра графа не имеют весов.</a:t>
            </a:r>
            <a:endParaRPr lang="ru-RU" b="0" i="0" dirty="0">
              <a:solidFill>
                <a:srgbClr val="333A4D"/>
              </a:solidFill>
              <a:effectLst/>
              <a:latin typeface="Roboto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3E71EA4-5309-4004-8E1B-F1EF44F74E84}"/>
              </a:ext>
            </a:extLst>
          </p:cNvPr>
          <p:cNvSpPr/>
          <p:nvPr/>
        </p:nvSpPr>
        <p:spPr>
          <a:xfrm>
            <a:off x="304474" y="951677"/>
            <a:ext cx="3745338" cy="1754326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333A4D"/>
                </a:solidFill>
                <a:latin typeface="Roboto"/>
              </a:rPr>
              <a:t>Путь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–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последовательность вершин, в которой каждая вершина соединена со следующей вершиной ребром. На рисунке красными стрелками показан путь от 1 к 3 через 4.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1F9C41-070F-4045-88AC-63EB5B9844D5}"/>
              </a:ext>
            </a:extLst>
          </p:cNvPr>
          <p:cNvSpPr/>
          <p:nvPr/>
        </p:nvSpPr>
        <p:spPr>
          <a:xfrm>
            <a:off x="304474" y="3035856"/>
            <a:ext cx="4578422" cy="27699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Порядок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количество вершин графа.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Размер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количество ребер графа.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Связность (степень связности) вершины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количество ребер, исходящих из этой вершины.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333A4D"/>
                </a:solidFill>
                <a:latin typeface="Roboto"/>
              </a:rPr>
              <a:t>Изолированная вершина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вершина, не связанная с другими вершинами графа.</a:t>
            </a:r>
          </a:p>
        </p:txBody>
      </p:sp>
    </p:spTree>
    <p:extLst>
      <p:ext uri="{BB962C8B-B14F-4D97-AF65-F5344CB8AC3E}">
        <p14:creationId xmlns:p14="http://schemas.microsoft.com/office/powerpoint/2010/main" val="135276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E3CF94-22AA-4DF0-9F98-921EC9BE5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7" y="1573776"/>
            <a:ext cx="6592756" cy="390165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A0B4FA-60BE-4099-9C9F-4B8E24F9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238" y="1664848"/>
            <a:ext cx="3915316" cy="3810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2E70681-7B70-403E-9237-9200B466D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17312"/>
            <a:ext cx="9062089" cy="592883"/>
          </a:xfrm>
        </p:spPr>
        <p:txBody>
          <a:bodyPr/>
          <a:lstStyle/>
          <a:p>
            <a:r>
              <a:rPr lang="ru-RU" dirty="0"/>
              <a:t>Примеры ориентированных графов</a:t>
            </a:r>
          </a:p>
        </p:txBody>
      </p:sp>
    </p:spTree>
    <p:extLst>
      <p:ext uri="{BB962C8B-B14F-4D97-AF65-F5344CB8AC3E}">
        <p14:creationId xmlns:p14="http://schemas.microsoft.com/office/powerpoint/2010/main" val="211332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61B2C69-729B-4C9C-84F5-80430BDD00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812" y="335524"/>
            <a:ext cx="10783838" cy="1214714"/>
          </a:xfrm>
        </p:spPr>
        <p:txBody>
          <a:bodyPr/>
          <a:lstStyle/>
          <a:p>
            <a:r>
              <a:rPr lang="ru-RU" sz="4000" dirty="0"/>
              <a:t>Жадные алгоритмы.</a:t>
            </a:r>
            <a:br>
              <a:rPr lang="ru-RU" sz="4000" dirty="0"/>
            </a:br>
            <a:r>
              <a:rPr lang="ru-RU" sz="4000" dirty="0"/>
              <a:t>Алгоритмы поиска на графах  </a:t>
            </a:r>
            <a:endParaRPr lang="ru-RU" sz="5400" dirty="0">
              <a:latin typeface="Yandex Sans Text Light" panose="02000000000000000000" pitchFamily="2" charset="-52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399FCA6D-8D76-4C97-B591-C69C6E58ED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5577" y="1383475"/>
            <a:ext cx="1374101" cy="611579"/>
          </a:xfrm>
        </p:spPr>
        <p:txBody>
          <a:bodyPr/>
          <a:lstStyle/>
          <a:p>
            <a:r>
              <a:rPr lang="ru-RU" dirty="0">
                <a:latin typeface="Yandex Sans Text Light" panose="02000000000000000000" pitchFamily="2" charset="-52"/>
              </a:rPr>
              <a:t>(</a:t>
            </a:r>
            <a:r>
              <a:rPr lang="en-US" dirty="0">
                <a:latin typeface="Yandex Sans Text Light" panose="02000000000000000000" pitchFamily="2" charset="-52"/>
              </a:rPr>
              <a:t>4</a:t>
            </a:r>
            <a:r>
              <a:rPr lang="ru-RU" dirty="0">
                <a:latin typeface="Yandex Sans Text Light" panose="02000000000000000000" pitchFamily="2" charset="-52"/>
              </a:rPr>
              <a:t> </a:t>
            </a:r>
            <a:r>
              <a:rPr lang="ru-RU" dirty="0" err="1">
                <a:latin typeface="Yandex Sans Text Light" panose="02000000000000000000" pitchFamily="2" charset="-52"/>
              </a:rPr>
              <a:t>ак</a:t>
            </a:r>
            <a:r>
              <a:rPr lang="ru-RU" dirty="0">
                <a:latin typeface="Yandex Sans Text Light" panose="02000000000000000000" pitchFamily="2" charset="-52"/>
              </a:rPr>
              <a:t>. ч.)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8F94433-70AB-4C77-8764-021B0506F233}"/>
              </a:ext>
            </a:extLst>
          </p:cNvPr>
          <p:cNvSpPr/>
          <p:nvPr/>
        </p:nvSpPr>
        <p:spPr>
          <a:xfrm>
            <a:off x="424812" y="2219395"/>
            <a:ext cx="1052589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Сложность алгоритмов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Алгоритмы поиска и сортировки.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Жадные алгоритмы</a:t>
            </a:r>
            <a:endParaRPr lang="en-US" sz="4000" dirty="0">
              <a:solidFill>
                <a:srgbClr val="FFFF00"/>
              </a:solidFill>
              <a:latin typeface="Yandex Sans Text Light" panose="02000000000000000000" pitchFamily="2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Алгоритмы поиска на графах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4000" dirty="0">
                <a:solidFill>
                  <a:srgbClr val="FFFF00"/>
                </a:solidFill>
                <a:latin typeface="Yandex Sans Text Light" panose="02000000000000000000" pitchFamily="2" charset="-52"/>
              </a:rPr>
              <a:t>Поиск кратчайшего пути</a:t>
            </a:r>
          </a:p>
          <a:p>
            <a:r>
              <a:rPr lang="ru-RU" sz="4000" dirty="0">
                <a:solidFill>
                  <a:schemeClr val="bg1"/>
                </a:solidFill>
                <a:latin typeface="Yandex Sans Text Light" panose="02000000000000000000" pitchFamily="2" charset="-52"/>
              </a:rPr>
              <a:t>*Алгоритм </a:t>
            </a:r>
            <a:r>
              <a:rPr lang="ru-RU" sz="4000" dirty="0" err="1">
                <a:solidFill>
                  <a:schemeClr val="bg1"/>
                </a:solidFill>
                <a:latin typeface="Yandex Sans Text Light" panose="02000000000000000000" pitchFamily="2" charset="-52"/>
              </a:rPr>
              <a:t>Дейкстры</a:t>
            </a:r>
            <a:endParaRPr lang="ru-RU" sz="4000" dirty="0">
              <a:solidFill>
                <a:schemeClr val="bg1"/>
              </a:solidFill>
              <a:latin typeface="Yandex Sans Text Light" panose="020000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564701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232531B-FCAC-44AD-99DC-4566B1B2B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05" y="1029668"/>
            <a:ext cx="7540587" cy="504891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Полный граф и сеть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A370AE1-B043-4A1C-A35D-4012AC2BBE9B}"/>
              </a:ext>
            </a:extLst>
          </p:cNvPr>
          <p:cNvGrpSpPr/>
          <p:nvPr/>
        </p:nvGrpSpPr>
        <p:grpSpPr>
          <a:xfrm>
            <a:off x="8520221" y="3888083"/>
            <a:ext cx="2455818" cy="1569660"/>
            <a:chOff x="8421188" y="1562894"/>
            <a:chExt cx="2455818" cy="1569660"/>
          </a:xfrm>
        </p:grpSpPr>
        <p:sp>
          <p:nvSpPr>
            <p:cNvPr id="2" name="Прямоугольник 1">
              <a:extLst>
                <a:ext uri="{FF2B5EF4-FFF2-40B4-BE49-F238E27FC236}">
                  <a16:creationId xmlns:a16="http://schemas.microsoft.com/office/drawing/2014/main" id="{A181D65D-7D29-4F07-9A93-6B01FBE6C8B6}"/>
                </a:ext>
              </a:extLst>
            </p:cNvPr>
            <p:cNvSpPr/>
            <p:nvPr/>
          </p:nvSpPr>
          <p:spPr>
            <a:xfrm>
              <a:off x="8421188" y="1562894"/>
              <a:ext cx="2386149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solidFill>
                    <a:srgbClr val="C00000"/>
                  </a:solidFill>
                </a:rPr>
                <a:t>сколько ребер в полном графе с 9 вершинами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FA7FE0B-5BFF-454B-AF33-453CCE031658}"/>
                </a:ext>
              </a:extLst>
            </p:cNvPr>
            <p:cNvSpPr txBox="1"/>
            <p:nvPr/>
          </p:nvSpPr>
          <p:spPr>
            <a:xfrm>
              <a:off x="10322046" y="1933303"/>
              <a:ext cx="55496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rgbClr val="FF0000"/>
                  </a:solidFill>
                </a:rPr>
                <a:t>?</a:t>
              </a:r>
              <a:endParaRPr lang="ru-RU" sz="6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3825020-A052-4F9E-BF85-3AE3361E165D}"/>
              </a:ext>
            </a:extLst>
          </p:cNvPr>
          <p:cNvGrpSpPr/>
          <p:nvPr/>
        </p:nvGrpSpPr>
        <p:grpSpPr>
          <a:xfrm>
            <a:off x="8346050" y="1400257"/>
            <a:ext cx="2525486" cy="1375181"/>
            <a:chOff x="8351520" y="1666118"/>
            <a:chExt cx="2525486" cy="1375181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8317D181-0F56-4AA7-813B-9AD73BE57C90}"/>
                </a:ext>
              </a:extLst>
            </p:cNvPr>
            <p:cNvSpPr/>
            <p:nvPr/>
          </p:nvSpPr>
          <p:spPr>
            <a:xfrm>
              <a:off x="8351520" y="1666118"/>
              <a:ext cx="238614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400" b="1" dirty="0">
                  <a:solidFill>
                    <a:srgbClr val="C00000"/>
                  </a:solidFill>
                </a:rPr>
                <a:t>сколько ребер в графе с 4 вершинами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767F16-050E-4DE4-9B15-EAB799C5C3CE}"/>
                </a:ext>
              </a:extLst>
            </p:cNvPr>
            <p:cNvSpPr txBox="1"/>
            <p:nvPr/>
          </p:nvSpPr>
          <p:spPr>
            <a:xfrm>
              <a:off x="10322046" y="1933303"/>
              <a:ext cx="55496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solidFill>
                    <a:srgbClr val="FF0000"/>
                  </a:solidFill>
                </a:rPr>
                <a:t>?</a:t>
              </a:r>
              <a:endParaRPr lang="ru-RU" sz="6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97D53B9-53BF-4A0F-ACC1-D03B316D40D7}"/>
              </a:ext>
            </a:extLst>
          </p:cNvPr>
          <p:cNvSpPr/>
          <p:nvPr/>
        </p:nvSpPr>
        <p:spPr>
          <a:xfrm>
            <a:off x="7398309" y="6079660"/>
            <a:ext cx="4500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175A9F"/>
                </a:solidFill>
                <a:latin typeface="YS Text"/>
              </a:rPr>
              <a:t>n=p (p-1)/2, где р – количество вершин</a:t>
            </a:r>
            <a:endParaRPr lang="ru-RU" sz="2000" b="1" dirty="0">
              <a:solidFill>
                <a:srgbClr val="175A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8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Путь в графе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0CFD67D-753A-48A4-AA6F-5A381F62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99" y="1076678"/>
            <a:ext cx="7715553" cy="54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92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Цикл в графе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8D724B-D94B-454E-889A-7E18E9D31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07" y="1184700"/>
            <a:ext cx="8027438" cy="53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48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Связный граф и компонента связности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8058F64-7E43-4A1E-B7C8-149F1B01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7" y="948792"/>
            <a:ext cx="8885929" cy="554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Алгоритмы поиска на графах</a:t>
            </a:r>
          </a:p>
        </p:txBody>
      </p:sp>
      <p:pic>
        <p:nvPicPr>
          <p:cNvPr id="4098" name="Picture 2" descr="https://i2.wp.com/miro.medium.com/1*XygLwV-XdtExSXOsJ4WjpA.png">
            <a:extLst>
              <a:ext uri="{FF2B5EF4-FFF2-40B4-BE49-F238E27FC236}">
                <a16:creationId xmlns:a16="http://schemas.microsoft.com/office/drawing/2014/main" id="{CA00C407-AEC8-411B-AA2B-62E5661D2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64" y="1741374"/>
            <a:ext cx="3949763" cy="33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A94D9193-42AF-4F8F-838D-4AC1B0D7D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83" y="1171303"/>
            <a:ext cx="5897960" cy="48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7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Алгоритмы поиска на графах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D250741-EEC8-4173-BF26-6993A92B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32" y="1400257"/>
            <a:ext cx="9283464" cy="455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16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9901EE8-4280-426F-9AC5-DE80B093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207" y="147346"/>
            <a:ext cx="9062089" cy="1252911"/>
          </a:xfrm>
        </p:spPr>
        <p:txBody>
          <a:bodyPr/>
          <a:lstStyle/>
          <a:p>
            <a:r>
              <a:rPr lang="ru-RU" dirty="0"/>
              <a:t>Алгоритмы поиска на графах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7C6D91F-832E-42A8-B4C1-2C9CC229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1" y="1095457"/>
            <a:ext cx="10241252" cy="52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5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4121526" cy="61160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в глубину</a:t>
            </a:r>
            <a:r>
              <a:rPr lang="en-US" dirty="0"/>
              <a:t> (DFS)</a:t>
            </a:r>
            <a:br>
              <a:rPr lang="ru-RU" dirty="0"/>
            </a:b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5750706" y="1525221"/>
            <a:ext cx="50200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Поиск в глубину используется: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endParaRPr lang="ru-RU" sz="2400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нахождения </a:t>
            </a:r>
            <a:r>
              <a:rPr lang="ru-RU" sz="2400" dirty="0">
                <a:solidFill>
                  <a:srgbClr val="175A9F"/>
                </a:solidFill>
              </a:rPr>
              <a:t>пути</a:t>
            </a:r>
            <a:r>
              <a:rPr lang="ru-RU" sz="2400" dirty="0"/>
              <a:t> между двумя вершинами;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обнаружения циклов в графе;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решения головоломок, имеющих </a:t>
            </a:r>
            <a:r>
              <a:rPr lang="ru-RU" sz="2400" dirty="0">
                <a:solidFill>
                  <a:srgbClr val="175A9F"/>
                </a:solidFill>
              </a:rPr>
              <a:t>только одно решение </a:t>
            </a:r>
            <a:r>
              <a:rPr lang="ru-RU" sz="2400" dirty="0"/>
              <a:t>(например, лабиринтов).</a:t>
            </a:r>
          </a:p>
        </p:txBody>
      </p:sp>
      <p:pic>
        <p:nvPicPr>
          <p:cNvPr id="3074" name="Picture 2" descr="Рис. 3. Анимация поиска в глубину">
            <a:extLst>
              <a:ext uri="{FF2B5EF4-FFF2-40B4-BE49-F238E27FC236}">
                <a16:creationId xmlns:a16="http://schemas.microsoft.com/office/drawing/2014/main" id="{BF43ABA7-D710-48CB-B921-648508A84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1525221"/>
            <a:ext cx="5192715" cy="46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708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ис. 3. Анимация поиска в глубину">
            <a:extLst>
              <a:ext uri="{FF2B5EF4-FFF2-40B4-BE49-F238E27FC236}">
                <a16:creationId xmlns:a16="http://schemas.microsoft.com/office/drawing/2014/main" id="{BF43ABA7-D710-48CB-B921-648508A84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0" y="1394593"/>
            <a:ext cx="5192715" cy="46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4B10B92-9543-40D6-A026-2543E6917725}"/>
              </a:ext>
            </a:extLst>
          </p:cNvPr>
          <p:cNvSpPr txBox="1">
            <a:spLocks/>
          </p:cNvSpPr>
          <p:nvPr/>
        </p:nvSpPr>
        <p:spPr>
          <a:xfrm>
            <a:off x="6163298" y="361529"/>
            <a:ext cx="3436161" cy="61160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0" dirty="0"/>
              <a:t>Таблица смежности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A7935A4-3D35-46F2-9782-DC0DAF1FA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08621"/>
            <a:ext cx="4549526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6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F86D0B5-8F8F-48D0-B266-93FC42CE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4121526" cy="61160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в глубину</a:t>
            </a:r>
            <a:r>
              <a:rPr lang="en-US" dirty="0"/>
              <a:t> (DFS)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69844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ис. 3. Анимация поиска в глубину">
            <a:extLst>
              <a:ext uri="{FF2B5EF4-FFF2-40B4-BE49-F238E27FC236}">
                <a16:creationId xmlns:a16="http://schemas.microsoft.com/office/drawing/2014/main" id="{BF43ABA7-D710-48CB-B921-648508A84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0" y="1394593"/>
            <a:ext cx="4669101" cy="420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4B10B92-9543-40D6-A026-2543E6917725}"/>
              </a:ext>
            </a:extLst>
          </p:cNvPr>
          <p:cNvSpPr txBox="1">
            <a:spLocks/>
          </p:cNvSpPr>
          <p:nvPr/>
        </p:nvSpPr>
        <p:spPr>
          <a:xfrm>
            <a:off x="6163298" y="361529"/>
            <a:ext cx="3436161" cy="6116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0" dirty="0"/>
              <a:t>Алгоритм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2469C99-87A3-44C3-9218-E94811EE9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690" y="1394593"/>
            <a:ext cx="5868513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def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+mj-lt"/>
              </a:rPr>
              <a:t>dfs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graph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start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=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None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):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if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None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: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=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+mj-lt"/>
              </a:rPr>
              <a:t>set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.add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start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for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next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graph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[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start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] -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: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dfs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graph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next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,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</a:t>
            </a:r>
            <a:b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return</a:t>
            </a:r>
            <a:r>
              <a:rPr kumimoji="0" lang="ru-RU" altLang="ru-RU" sz="2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visited</a:t>
            </a:r>
            <a:endParaRPr kumimoji="0" lang="en-US" altLang="ru-RU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ru-RU" sz="2800" dirty="0">
              <a:solidFill>
                <a:srgbClr val="000000"/>
              </a:solidFill>
              <a:latin typeface="+mj-lt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ru-RU" sz="2800" dirty="0">
                <a:latin typeface="+mj-lt"/>
              </a:rPr>
              <a:t>res = </a:t>
            </a:r>
            <a:r>
              <a:rPr lang="en-US" altLang="ru-RU" sz="2800" dirty="0" err="1">
                <a:latin typeface="+mj-lt"/>
              </a:rPr>
              <a:t>dfs</a:t>
            </a:r>
            <a:r>
              <a:rPr lang="en-US" altLang="ru-RU" sz="2800" dirty="0">
                <a:latin typeface="+mj-lt"/>
              </a:rPr>
              <a:t>(graph, </a:t>
            </a:r>
            <a:r>
              <a:rPr lang="en-US" altLang="ru-RU" sz="2800" dirty="0">
                <a:solidFill>
                  <a:srgbClr val="006600"/>
                </a:solidFill>
                <a:latin typeface="+mj-lt"/>
              </a:rPr>
              <a:t>1</a:t>
            </a:r>
            <a:r>
              <a:rPr lang="en-US" altLang="ru-RU" sz="2800" dirty="0">
                <a:latin typeface="+mj-lt"/>
              </a:rPr>
              <a:t>)</a:t>
            </a: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5800DDA-4923-4F59-9916-D0BB321D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4121526" cy="61160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в глубину</a:t>
            </a:r>
            <a:r>
              <a:rPr lang="en-US" dirty="0"/>
              <a:t> (DFS)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168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8FA9C567-5878-43CE-BA18-AB55C933A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70" y="178149"/>
            <a:ext cx="8373728" cy="556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28D1A5-EBDE-4F83-9704-B8667FAD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80" y="3897912"/>
            <a:ext cx="2944386" cy="28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1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Рис. 3. Анимация поиска в глубину">
            <a:extLst>
              <a:ext uri="{FF2B5EF4-FFF2-40B4-BE49-F238E27FC236}">
                <a16:creationId xmlns:a16="http://schemas.microsoft.com/office/drawing/2014/main" id="{BF43ABA7-D710-48CB-B921-648508A84E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5" y="1385628"/>
            <a:ext cx="4195745" cy="37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4B10B92-9543-40D6-A026-2543E6917725}"/>
              </a:ext>
            </a:extLst>
          </p:cNvPr>
          <p:cNvSpPr txBox="1">
            <a:spLocks/>
          </p:cNvSpPr>
          <p:nvPr/>
        </p:nvSpPr>
        <p:spPr>
          <a:xfrm>
            <a:off x="6163298" y="168345"/>
            <a:ext cx="3436161" cy="6116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0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b="0" dirty="0"/>
              <a:t>Можно проще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538677-907C-440F-93C1-01EC86F26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926" y="1149282"/>
            <a:ext cx="6609805" cy="536634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7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=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+mj-lt"/>
              </a:rPr>
              <a:t>set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()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def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+mj-lt"/>
              </a:rPr>
              <a:t>dfs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(v):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 </a:t>
            </a:r>
            <a:r>
              <a:rPr lang="ru-RU" sz="2400" dirty="0" err="1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v </a:t>
            </a:r>
            <a:r>
              <a:rPr lang="ru-RU" sz="2400" dirty="0" err="1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visited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b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#    </a:t>
            </a:r>
            <a:r>
              <a:rPr lang="ru-RU" sz="2400" dirty="0" err="1">
                <a:solidFill>
                  <a:srgbClr val="8C8C8C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endParaRPr lang="ru-RU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buClrTx/>
              <a:buSzTx/>
              <a:buFontTx/>
              <a:buNone/>
              <a:tabLst/>
            </a:pP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  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visited.add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(v)  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# Посетили вершину v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   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for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i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in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graph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[v]:  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# смежные с v вершины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       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if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not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in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lt"/>
              </a:rPr>
              <a:t>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: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            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dfs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dfs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lt"/>
              </a:rPr>
              <a:t>1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 </a:t>
            </a:r>
            <a:r>
              <a:rPr lang="en-US" altLang="ru-RU" sz="2400" dirty="0">
                <a:solidFill>
                  <a:srgbClr val="8C8C8C"/>
                </a:solidFill>
                <a:latin typeface="+mj-lt"/>
              </a:rPr>
              <a:t>#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  <a:t>начальная вершина обхода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+mj-lt"/>
              </a:rPr>
            </a:b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+mj-lt"/>
              </a:rPr>
              <a:t>print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(</a:t>
            </a:r>
            <a:r>
              <a:rPr kumimoji="0" lang="ru-RU" altLang="ru-RU" sz="2400" b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visited</a:t>
            </a:r>
            <a: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  <a:t>)</a:t>
            </a:r>
            <a:br>
              <a:rPr kumimoji="0" lang="ru-RU" altLang="ru-RU" sz="2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lt"/>
              </a:rPr>
            </a:br>
            <a:endParaRPr kumimoji="0" lang="ru-RU" altLang="ru-RU" sz="4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39DEF5A-0F04-40EF-A397-2636F2A1A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4121526" cy="611605"/>
          </a:xfrm>
        </p:spPr>
        <p:txBody>
          <a:bodyPr>
            <a:normAutofit fontScale="90000"/>
          </a:bodyPr>
          <a:lstStyle/>
          <a:p>
            <a:r>
              <a:rPr lang="ru-RU" dirty="0"/>
              <a:t>Поиск в глубину</a:t>
            </a:r>
            <a:r>
              <a:rPr lang="en-US" dirty="0"/>
              <a:t> (DFS)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836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8284223" cy="611605"/>
          </a:xfrm>
        </p:spPr>
        <p:txBody>
          <a:bodyPr>
            <a:normAutofit/>
          </a:bodyPr>
          <a:lstStyle/>
          <a:p>
            <a:r>
              <a:rPr lang="ru-RU" b="0" dirty="0"/>
              <a:t>Задача. Нахождение пути сквозь лабиринт</a:t>
            </a: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EC01C542-0844-4BF6-9521-97739B349AD3}"/>
              </a:ext>
            </a:extLst>
          </p:cNvPr>
          <p:cNvGrpSpPr/>
          <p:nvPr/>
        </p:nvGrpSpPr>
        <p:grpSpPr>
          <a:xfrm>
            <a:off x="642063" y="1804797"/>
            <a:ext cx="4287653" cy="4206839"/>
            <a:chOff x="642063" y="1804797"/>
            <a:chExt cx="4287653" cy="4206839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B37E5A7-708D-4438-9A34-B561A81E9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57816" y="2239736"/>
              <a:ext cx="3771900" cy="3771900"/>
            </a:xfrm>
            <a:prstGeom prst="rect">
              <a:avLst/>
            </a:prstGeom>
          </p:spPr>
        </p:pic>
        <p:sp>
          <p:nvSpPr>
            <p:cNvPr id="6" name="Стрелка: вправо 5">
              <a:extLst>
                <a:ext uri="{FF2B5EF4-FFF2-40B4-BE49-F238E27FC236}">
                  <a16:creationId xmlns:a16="http://schemas.microsoft.com/office/drawing/2014/main" id="{83FA818A-9FC3-4575-9A47-A09F21BFD15E}"/>
                </a:ext>
              </a:extLst>
            </p:cNvPr>
            <p:cNvSpPr/>
            <p:nvPr/>
          </p:nvSpPr>
          <p:spPr>
            <a:xfrm>
              <a:off x="642063" y="3352800"/>
              <a:ext cx="653142" cy="37446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Стрелка: вправо 7">
              <a:extLst>
                <a:ext uri="{FF2B5EF4-FFF2-40B4-BE49-F238E27FC236}">
                  <a16:creationId xmlns:a16="http://schemas.microsoft.com/office/drawing/2014/main" id="{9024BEA2-E615-4394-8DDE-C13A606526E0}"/>
                </a:ext>
              </a:extLst>
            </p:cNvPr>
            <p:cNvSpPr/>
            <p:nvPr/>
          </p:nvSpPr>
          <p:spPr>
            <a:xfrm rot="16200000">
              <a:off x="3882281" y="1944134"/>
              <a:ext cx="653142" cy="374468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DAD52C-DA4B-4926-9034-652D70A567B7}"/>
              </a:ext>
            </a:extLst>
          </p:cNvPr>
          <p:cNvGrpSpPr/>
          <p:nvPr/>
        </p:nvGrpSpPr>
        <p:grpSpPr>
          <a:xfrm>
            <a:off x="6096000" y="2168434"/>
            <a:ext cx="4040777" cy="3947705"/>
            <a:chOff x="6191794" y="2238104"/>
            <a:chExt cx="3773532" cy="3773532"/>
          </a:xfrm>
        </p:grpSpPr>
        <p:pic>
          <p:nvPicPr>
            <p:cNvPr id="4098" name="Picture 2" descr="https://habrastorage.org/getpro/habr/post_images/2e7/466/b05/2e7466b05ca84f21eb216732a2a98117.gif">
              <a:extLst>
                <a:ext uri="{FF2B5EF4-FFF2-40B4-BE49-F238E27FC236}">
                  <a16:creationId xmlns:a16="http://schemas.microsoft.com/office/drawing/2014/main" id="{50D8693E-18C4-4BEB-9EEF-F31A64B67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794" y="2238104"/>
              <a:ext cx="3773532" cy="377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C6F5AF-4621-4511-B538-D40310E53323}"/>
                </a:ext>
              </a:extLst>
            </p:cNvPr>
            <p:cNvSpPr txBox="1"/>
            <p:nvPr/>
          </p:nvSpPr>
          <p:spPr>
            <a:xfrm>
              <a:off x="6757848" y="322691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E810D-3BE8-4138-954F-4D3D9CEAB083}"/>
                </a:ext>
              </a:extLst>
            </p:cNvPr>
            <p:cNvSpPr txBox="1"/>
            <p:nvPr/>
          </p:nvSpPr>
          <p:spPr>
            <a:xfrm>
              <a:off x="7463242" y="277407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617475-52B9-478C-90B1-CAFD9F3A236A}"/>
                </a:ext>
              </a:extLst>
            </p:cNvPr>
            <p:cNvSpPr txBox="1"/>
            <p:nvPr/>
          </p:nvSpPr>
          <p:spPr>
            <a:xfrm>
              <a:off x="7918901" y="372726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9AD9-7DCE-4F8D-AE19-A7DBDE0C7332}"/>
                </a:ext>
              </a:extLst>
            </p:cNvPr>
            <p:cNvSpPr txBox="1"/>
            <p:nvPr/>
          </p:nvSpPr>
          <p:spPr>
            <a:xfrm>
              <a:off x="7918901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1D07C-5A8F-4591-820F-309FA9A695C3}"/>
                </a:ext>
              </a:extLst>
            </p:cNvPr>
            <p:cNvSpPr txBox="1"/>
            <p:nvPr/>
          </p:nvSpPr>
          <p:spPr>
            <a:xfrm>
              <a:off x="6861388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5E99BA-0028-4EB6-A2ED-0985E5C8E325}"/>
                </a:ext>
              </a:extLst>
            </p:cNvPr>
            <p:cNvSpPr txBox="1"/>
            <p:nvPr/>
          </p:nvSpPr>
          <p:spPr>
            <a:xfrm>
              <a:off x="7303583" y="407934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A55756-8282-422D-A7A1-54A7823A3FDE}"/>
                </a:ext>
              </a:extLst>
            </p:cNvPr>
            <p:cNvSpPr txBox="1"/>
            <p:nvPr/>
          </p:nvSpPr>
          <p:spPr>
            <a:xfrm>
              <a:off x="8474795" y="42366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384795-103A-48E4-A4D7-D3B92614EFE6}"/>
                </a:ext>
              </a:extLst>
            </p:cNvPr>
            <p:cNvSpPr txBox="1"/>
            <p:nvPr/>
          </p:nvSpPr>
          <p:spPr>
            <a:xfrm>
              <a:off x="9040852" y="34093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621AAF-F939-43D7-B461-5FB62E31D788}"/>
                </a:ext>
              </a:extLst>
            </p:cNvPr>
            <p:cNvSpPr txBox="1"/>
            <p:nvPr/>
          </p:nvSpPr>
          <p:spPr>
            <a:xfrm>
              <a:off x="8474795" y="281363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43F975-F242-47AF-AF67-8EE8B72309AE}"/>
                </a:ext>
              </a:extLst>
            </p:cNvPr>
            <p:cNvSpPr txBox="1"/>
            <p:nvPr/>
          </p:nvSpPr>
          <p:spPr>
            <a:xfrm>
              <a:off x="8999438" y="248840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12A9F0-69A0-4A25-B4C7-80F1C2935A9A}"/>
                </a:ext>
              </a:extLst>
            </p:cNvPr>
            <p:cNvSpPr txBox="1"/>
            <p:nvPr/>
          </p:nvSpPr>
          <p:spPr>
            <a:xfrm>
              <a:off x="6861388" y="394020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86A7A7-BB2A-4A5D-A5D4-5DA22F78F293}"/>
                </a:ext>
              </a:extLst>
            </p:cNvPr>
            <p:cNvSpPr txBox="1"/>
            <p:nvPr/>
          </p:nvSpPr>
          <p:spPr>
            <a:xfrm>
              <a:off x="8622795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58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8284223" cy="611605"/>
          </a:xfrm>
        </p:spPr>
        <p:txBody>
          <a:bodyPr>
            <a:normAutofit/>
          </a:bodyPr>
          <a:lstStyle/>
          <a:p>
            <a:r>
              <a:rPr lang="ru-RU" b="0" dirty="0"/>
              <a:t>Задача. Нахождение пути сквозь лабиринт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FADAD52C-DA4B-4926-9034-652D70A567B7}"/>
              </a:ext>
            </a:extLst>
          </p:cNvPr>
          <p:cNvGrpSpPr/>
          <p:nvPr/>
        </p:nvGrpSpPr>
        <p:grpSpPr>
          <a:xfrm>
            <a:off x="226424" y="1184365"/>
            <a:ext cx="4040777" cy="3947705"/>
            <a:chOff x="6191794" y="2238104"/>
            <a:chExt cx="3773532" cy="3773532"/>
          </a:xfrm>
        </p:grpSpPr>
        <p:pic>
          <p:nvPicPr>
            <p:cNvPr id="4098" name="Picture 2" descr="https://habrastorage.org/getpro/habr/post_images/2e7/466/b05/2e7466b05ca84f21eb216732a2a98117.gif">
              <a:extLst>
                <a:ext uri="{FF2B5EF4-FFF2-40B4-BE49-F238E27FC236}">
                  <a16:creationId xmlns:a16="http://schemas.microsoft.com/office/drawing/2014/main" id="{50D8693E-18C4-4BEB-9EEF-F31A64B679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1794" y="2238104"/>
              <a:ext cx="3773532" cy="3773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C6F5AF-4621-4511-B538-D40310E53323}"/>
                </a:ext>
              </a:extLst>
            </p:cNvPr>
            <p:cNvSpPr txBox="1"/>
            <p:nvPr/>
          </p:nvSpPr>
          <p:spPr>
            <a:xfrm>
              <a:off x="6757848" y="3226916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E810D-3BE8-4138-954F-4D3D9CEAB083}"/>
                </a:ext>
              </a:extLst>
            </p:cNvPr>
            <p:cNvSpPr txBox="1"/>
            <p:nvPr/>
          </p:nvSpPr>
          <p:spPr>
            <a:xfrm>
              <a:off x="7463242" y="2774071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617475-52B9-478C-90B1-CAFD9F3A236A}"/>
                </a:ext>
              </a:extLst>
            </p:cNvPr>
            <p:cNvSpPr txBox="1"/>
            <p:nvPr/>
          </p:nvSpPr>
          <p:spPr>
            <a:xfrm>
              <a:off x="7918901" y="372726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9AD9-7DCE-4F8D-AE19-A7DBDE0C7332}"/>
                </a:ext>
              </a:extLst>
            </p:cNvPr>
            <p:cNvSpPr txBox="1"/>
            <p:nvPr/>
          </p:nvSpPr>
          <p:spPr>
            <a:xfrm>
              <a:off x="7918901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1D07C-5A8F-4591-820F-309FA9A695C3}"/>
                </a:ext>
              </a:extLst>
            </p:cNvPr>
            <p:cNvSpPr txBox="1"/>
            <p:nvPr/>
          </p:nvSpPr>
          <p:spPr>
            <a:xfrm>
              <a:off x="6861388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5E99BA-0028-4EB6-A2ED-0985E5C8E325}"/>
                </a:ext>
              </a:extLst>
            </p:cNvPr>
            <p:cNvSpPr txBox="1"/>
            <p:nvPr/>
          </p:nvSpPr>
          <p:spPr>
            <a:xfrm>
              <a:off x="7303583" y="407934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A55756-8282-422D-A7A1-54A7823A3FDE}"/>
                </a:ext>
              </a:extLst>
            </p:cNvPr>
            <p:cNvSpPr txBox="1"/>
            <p:nvPr/>
          </p:nvSpPr>
          <p:spPr>
            <a:xfrm>
              <a:off x="8474795" y="42366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384795-103A-48E4-A4D7-D3B92614EFE6}"/>
                </a:ext>
              </a:extLst>
            </p:cNvPr>
            <p:cNvSpPr txBox="1"/>
            <p:nvPr/>
          </p:nvSpPr>
          <p:spPr>
            <a:xfrm>
              <a:off x="9040852" y="340936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621AAF-F939-43D7-B461-5FB62E31D788}"/>
                </a:ext>
              </a:extLst>
            </p:cNvPr>
            <p:cNvSpPr txBox="1"/>
            <p:nvPr/>
          </p:nvSpPr>
          <p:spPr>
            <a:xfrm>
              <a:off x="8474795" y="2813632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43F975-F242-47AF-AF67-8EE8B72309AE}"/>
                </a:ext>
              </a:extLst>
            </p:cNvPr>
            <p:cNvSpPr txBox="1"/>
            <p:nvPr/>
          </p:nvSpPr>
          <p:spPr>
            <a:xfrm>
              <a:off x="8999438" y="2488401"/>
              <a:ext cx="4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12A9F0-69A0-4A25-B4C7-80F1C2935A9A}"/>
                </a:ext>
              </a:extLst>
            </p:cNvPr>
            <p:cNvSpPr txBox="1"/>
            <p:nvPr/>
          </p:nvSpPr>
          <p:spPr>
            <a:xfrm>
              <a:off x="6861388" y="394020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86A7A7-BB2A-4A5D-A5D4-5DA22F78F293}"/>
                </a:ext>
              </a:extLst>
            </p:cNvPr>
            <p:cNvSpPr txBox="1"/>
            <p:nvPr/>
          </p:nvSpPr>
          <p:spPr>
            <a:xfrm>
              <a:off x="8622795" y="509451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4454DA-6BBB-40D1-868F-B13C3FAA8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7676" y="1184365"/>
            <a:ext cx="4829639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4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3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3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4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4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3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5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8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5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4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6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6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5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7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7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6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8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4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9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9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8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10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10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9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10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12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11</a:t>
            </a: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4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4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61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45BBAD-6F39-47D9-A495-737CD3710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08" y="1452562"/>
            <a:ext cx="4038600" cy="3952875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354" y="420269"/>
            <a:ext cx="8789320" cy="611605"/>
          </a:xfrm>
        </p:spPr>
        <p:txBody>
          <a:bodyPr>
            <a:normAutofit/>
          </a:bodyPr>
          <a:lstStyle/>
          <a:p>
            <a:r>
              <a:rPr lang="ru-RU" b="0" dirty="0"/>
              <a:t>Нахождение конкретного пути</a:t>
            </a:r>
            <a:r>
              <a:rPr lang="en-US" dirty="0"/>
              <a:t> </a:t>
            </a:r>
            <a:r>
              <a:rPr lang="ru-RU" b="0" dirty="0"/>
              <a:t>с помощью </a:t>
            </a:r>
            <a:r>
              <a:rPr lang="en-US" dirty="0"/>
              <a:t>DFS</a:t>
            </a:r>
            <a:endParaRPr lang="ru-RU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6F5AF-4621-4511-B538-D40310E53323}"/>
              </a:ext>
            </a:extLst>
          </p:cNvPr>
          <p:cNvSpPr txBox="1"/>
          <p:nvPr/>
        </p:nvSpPr>
        <p:spPr>
          <a:xfrm>
            <a:off x="2023462" y="2519174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CE810D-3BE8-4138-954F-4D3D9CEAB083}"/>
              </a:ext>
            </a:extLst>
          </p:cNvPr>
          <p:cNvSpPr txBox="1"/>
          <p:nvPr/>
        </p:nvSpPr>
        <p:spPr>
          <a:xfrm>
            <a:off x="2778813" y="2045427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617475-52B9-478C-90B1-CAFD9F3A236A}"/>
              </a:ext>
            </a:extLst>
          </p:cNvPr>
          <p:cNvSpPr txBox="1"/>
          <p:nvPr/>
        </p:nvSpPr>
        <p:spPr>
          <a:xfrm>
            <a:off x="3266742" y="3042621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0D9AD9-7DCE-4F8D-AE19-A7DBDE0C7332}"/>
              </a:ext>
            </a:extLst>
          </p:cNvPr>
          <p:cNvSpPr txBox="1"/>
          <p:nvPr/>
        </p:nvSpPr>
        <p:spPr>
          <a:xfrm>
            <a:off x="3266742" y="4472974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81D07C-5A8F-4591-820F-309FA9A695C3}"/>
              </a:ext>
            </a:extLst>
          </p:cNvPr>
          <p:cNvSpPr txBox="1"/>
          <p:nvPr/>
        </p:nvSpPr>
        <p:spPr>
          <a:xfrm>
            <a:off x="2134335" y="4472974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E99BA-0028-4EB6-A2ED-0985E5C8E325}"/>
              </a:ext>
            </a:extLst>
          </p:cNvPr>
          <p:cNvSpPr txBox="1"/>
          <p:nvPr/>
        </p:nvSpPr>
        <p:spPr>
          <a:xfrm>
            <a:off x="2607847" y="3410947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55756-8282-422D-A7A1-54A7823A3FDE}"/>
              </a:ext>
            </a:extLst>
          </p:cNvPr>
          <p:cNvSpPr txBox="1"/>
          <p:nvPr/>
        </p:nvSpPr>
        <p:spPr>
          <a:xfrm>
            <a:off x="3862005" y="3575542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384795-103A-48E4-A4D7-D3B92614EFE6}"/>
              </a:ext>
            </a:extLst>
          </p:cNvPr>
          <p:cNvSpPr txBox="1"/>
          <p:nvPr/>
        </p:nvSpPr>
        <p:spPr>
          <a:xfrm>
            <a:off x="4468151" y="2710041"/>
            <a:ext cx="4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621AAF-F939-43D7-B461-5FB62E31D788}"/>
              </a:ext>
            </a:extLst>
          </p:cNvPr>
          <p:cNvSpPr txBox="1"/>
          <p:nvPr/>
        </p:nvSpPr>
        <p:spPr>
          <a:xfrm>
            <a:off x="3862005" y="2086814"/>
            <a:ext cx="4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3F975-F242-47AF-AF67-8EE8B72309AE}"/>
              </a:ext>
            </a:extLst>
          </p:cNvPr>
          <p:cNvSpPr txBox="1"/>
          <p:nvPr/>
        </p:nvSpPr>
        <p:spPr>
          <a:xfrm>
            <a:off x="4423804" y="1746572"/>
            <a:ext cx="48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12A9F0-69A0-4A25-B4C7-80F1C2935A9A}"/>
              </a:ext>
            </a:extLst>
          </p:cNvPr>
          <p:cNvSpPr txBox="1"/>
          <p:nvPr/>
        </p:nvSpPr>
        <p:spPr>
          <a:xfrm>
            <a:off x="2134335" y="3265385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86A7A7-BB2A-4A5D-A5D4-5DA22F78F293}"/>
              </a:ext>
            </a:extLst>
          </p:cNvPr>
          <p:cNvSpPr txBox="1"/>
          <p:nvPr/>
        </p:nvSpPr>
        <p:spPr>
          <a:xfrm>
            <a:off x="4020487" y="4472974"/>
            <a:ext cx="34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1369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2050" name="Picture 2" descr="https://avatars.mds.yandex.net/i?id=bcd566cc7d942ff9938d5bfb647f796c4108b11f-10576886-images-thumbs&amp;n=13">
            <a:extLst>
              <a:ext uri="{FF2B5EF4-FFF2-40B4-BE49-F238E27FC236}">
                <a16:creationId xmlns:a16="http://schemas.microsoft.com/office/drawing/2014/main" id="{A820D136-56B6-45C0-82E0-B6848AFF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17" y="2086814"/>
            <a:ext cx="2837096" cy="283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982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52" y="200180"/>
            <a:ext cx="4901809" cy="611605"/>
          </a:xfrm>
        </p:spPr>
        <p:txBody>
          <a:bodyPr>
            <a:noAutofit/>
          </a:bodyPr>
          <a:lstStyle/>
          <a:p>
            <a:r>
              <a:rPr lang="ru-RU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Практические задачи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AB22D8-C81D-46F3-8E93-D50D2857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909" y="811785"/>
            <a:ext cx="2545948" cy="254594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9620C1-4605-4F35-812E-159F4186026A}"/>
              </a:ext>
            </a:extLst>
          </p:cNvPr>
          <p:cNvSpPr/>
          <p:nvPr/>
        </p:nvSpPr>
        <p:spPr>
          <a:xfrm>
            <a:off x="433057" y="1187997"/>
            <a:ext cx="637704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1. Определите: Из каких точек можно дойти до финиша(F), а из каких нет.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Выведите ответ в формате: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Из точки S-1 можно дойти до финиша </a:t>
            </a:r>
          </a:p>
          <a:p>
            <a:pPr>
              <a:spcAft>
                <a:spcPts val="1200"/>
              </a:spcAft>
            </a:pPr>
            <a:r>
              <a:rPr lang="ru-RU" sz="2400" dirty="0"/>
              <a:t>Из точки S-3 нельзя дойти до финиша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85C115-5765-4136-B554-487AC975C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909" y="3692162"/>
            <a:ext cx="2545948" cy="2530518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617E5805-27BF-45CF-A94F-A1E449AF5630}"/>
              </a:ext>
            </a:extLst>
          </p:cNvPr>
          <p:cNvSpPr/>
          <p:nvPr/>
        </p:nvSpPr>
        <p:spPr>
          <a:xfrm>
            <a:off x="433057" y="43943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2. Адаптируйте решение из предыдущего задания для новой конфигурации лабиринта</a:t>
            </a:r>
          </a:p>
        </p:txBody>
      </p:sp>
    </p:spTree>
    <p:extLst>
      <p:ext uri="{BB962C8B-B14F-4D97-AF65-F5344CB8AC3E}">
        <p14:creationId xmlns:p14="http://schemas.microsoft.com/office/powerpoint/2010/main" val="1701508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4" y="119915"/>
            <a:ext cx="3546760" cy="611605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Поиск в ширину</a:t>
            </a:r>
            <a:r>
              <a:rPr lang="en-US" b="0" dirty="0"/>
              <a:t> </a:t>
            </a:r>
            <a:r>
              <a:rPr lang="en-US" dirty="0"/>
              <a:t>BFS</a:t>
            </a:r>
            <a:br>
              <a:rPr lang="ru-RU" dirty="0"/>
            </a:br>
            <a:r>
              <a:rPr lang="en-US" b="0" dirty="0"/>
              <a:t>(Breadth-First Search)</a:t>
            </a:r>
            <a:endParaRPr lang="ru-RU" b="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647200-CFA5-4B27-9C37-54C503A66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3" y="1416013"/>
            <a:ext cx="5178332" cy="4663441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5807311" y="1393242"/>
            <a:ext cx="47914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i="1" dirty="0">
                <a:solidFill>
                  <a:srgbClr val="333A4D"/>
                </a:solidFill>
                <a:latin typeface="Roboto"/>
              </a:rPr>
              <a:t>Обход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или </a:t>
            </a:r>
            <a:r>
              <a:rPr lang="ru-RU" i="1" dirty="0">
                <a:solidFill>
                  <a:srgbClr val="333A4D"/>
                </a:solidFill>
                <a:latin typeface="Roboto"/>
              </a:rPr>
              <a:t>поиск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– одна из основных операций, которую можно провести на графе. </a:t>
            </a:r>
          </a:p>
          <a:p>
            <a:pPr>
              <a:spcAft>
                <a:spcPts val="1200"/>
              </a:spcAft>
            </a:pPr>
            <a:r>
              <a:rPr lang="ru-RU" dirty="0">
                <a:solidFill>
                  <a:srgbClr val="333A4D"/>
                </a:solidFill>
                <a:latin typeface="Roboto"/>
              </a:rPr>
              <a:t>При </a:t>
            </a:r>
            <a:r>
              <a:rPr lang="ru-RU" b="1" i="1" dirty="0">
                <a:solidFill>
                  <a:srgbClr val="333A4D"/>
                </a:solidFill>
                <a:latin typeface="Roboto"/>
              </a:rPr>
              <a:t>поиске в ширину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 мы начинаем с определенной вершины и исследуем всех ее соседей на том же уровне, прежде чем переходить к следующему уровню.</a:t>
            </a:r>
          </a:p>
          <a:p>
            <a:pPr>
              <a:spcAft>
                <a:spcPts val="1200"/>
              </a:spcAft>
            </a:pPr>
            <a:r>
              <a:rPr lang="ru-RU" dirty="0">
                <a:solidFill>
                  <a:srgbClr val="333A4D"/>
                </a:solidFill>
                <a:latin typeface="Roboto"/>
              </a:rPr>
              <a:t>В отличие от деревьев, графы могут содержать </a:t>
            </a:r>
            <a:r>
              <a:rPr lang="ru-RU" b="1" dirty="0">
                <a:solidFill>
                  <a:srgbClr val="333A4D"/>
                </a:solidFill>
                <a:latin typeface="Roboto"/>
              </a:rPr>
              <a:t>циклы 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(пути, в которых начальная и конечная вершины совпадают), так что нам придется отслеживать вершины, которые мы посетили. </a:t>
            </a:r>
          </a:p>
          <a:p>
            <a:pPr>
              <a:spcAft>
                <a:spcPts val="1200"/>
              </a:spcAft>
            </a:pPr>
            <a:r>
              <a:rPr lang="ru-RU" dirty="0">
                <a:solidFill>
                  <a:srgbClr val="333A4D"/>
                </a:solidFill>
                <a:latin typeface="Roboto"/>
              </a:rPr>
              <a:t>Реализуя поиск в ширину, обычно используют структуру данных </a:t>
            </a:r>
            <a:r>
              <a:rPr lang="ru-RU" dirty="0">
                <a:solidFill>
                  <a:srgbClr val="333A4D"/>
                </a:solidFill>
                <a:latin typeface="Roboto"/>
                <a:hlinkClick r:id="rId3"/>
              </a:rPr>
              <a:t>очередь</a:t>
            </a:r>
            <a:r>
              <a:rPr lang="ru-RU" dirty="0">
                <a:solidFill>
                  <a:srgbClr val="333A4D"/>
                </a:solidFill>
                <a:latin typeface="Roboto"/>
              </a:rPr>
              <a:t>.</a:t>
            </a:r>
            <a:endParaRPr lang="ru-RU" b="0" i="0" dirty="0">
              <a:solidFill>
                <a:srgbClr val="333A4D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42480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3" y="119915"/>
            <a:ext cx="3436161" cy="611605"/>
          </a:xfrm>
        </p:spPr>
        <p:txBody>
          <a:bodyPr/>
          <a:lstStyle/>
          <a:p>
            <a:r>
              <a:rPr lang="ru-RU" b="0" dirty="0"/>
              <a:t>Поиск в ширину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5594606" y="535445"/>
            <a:ext cx="5404104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400" dirty="0"/>
              <a:t>Поиск в ширину используется:</a:t>
            </a:r>
            <a:br>
              <a:rPr lang="ru-RU" sz="2400" dirty="0"/>
            </a:br>
            <a:endParaRPr lang="ru-RU" sz="2400" dirty="0"/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 </a:t>
            </a:r>
            <a:r>
              <a:rPr lang="ru-RU" sz="2400" dirty="0">
                <a:hlinkClick r:id="rId2"/>
              </a:rPr>
              <a:t>обнаружения кратчайших путей</a:t>
            </a:r>
            <a:r>
              <a:rPr lang="ru-RU" sz="2400" dirty="0"/>
              <a:t> и минимальных покрывающих деревьев;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поисковыми системами для построения индексов веб-страниц;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поиска в социальных сетях;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нахождения доступных соседних узлов в одноранговых сетях вроде </a:t>
            </a:r>
            <a:r>
              <a:rPr lang="ru-RU" sz="2400" dirty="0" err="1"/>
              <a:t>BitTorrent</a:t>
            </a:r>
            <a:r>
              <a:rPr lang="ru-RU" sz="2400" dirty="0"/>
              <a:t>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E4CE27-64DF-44A0-8C5F-0A42BA86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23" y="1280159"/>
            <a:ext cx="5178332" cy="46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80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57DFC3-6409-4C6E-868D-190EA424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25" y="1012064"/>
            <a:ext cx="4881293" cy="4018735"/>
          </a:xfrm>
          <a:prstGeom prst="rect">
            <a:avLst/>
          </a:prstGeom>
        </p:spPr>
      </p:pic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3381A4C1-9A65-454B-9C8B-2215E50B23F6}"/>
              </a:ext>
            </a:extLst>
          </p:cNvPr>
          <p:cNvSpPr/>
          <p:nvPr/>
        </p:nvSpPr>
        <p:spPr>
          <a:xfrm>
            <a:off x="5392852" y="2681149"/>
            <a:ext cx="1297578" cy="7772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F19F0B0-04E2-419B-BF61-1DEF34F9B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5897" y="1012064"/>
            <a:ext cx="4075612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3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7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3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endParaRPr kumimoji="0" lang="ru-RU" altLang="ru-RU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375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Выноска: стрелка вверх 30">
            <a:extLst>
              <a:ext uri="{FF2B5EF4-FFF2-40B4-BE49-F238E27FC236}">
                <a16:creationId xmlns:a16="http://schemas.microsoft.com/office/drawing/2014/main" id="{1289486A-4EB8-4972-AA3D-807B37456A1E}"/>
              </a:ext>
            </a:extLst>
          </p:cNvPr>
          <p:cNvSpPr/>
          <p:nvPr/>
        </p:nvSpPr>
        <p:spPr>
          <a:xfrm>
            <a:off x="298815" y="5067065"/>
            <a:ext cx="3788228" cy="748937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57DFC3-6409-4C6E-868D-190EA424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2" y="828019"/>
            <a:ext cx="4168175" cy="343163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D762F17-279D-4113-87B8-49F4624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3" y="119915"/>
            <a:ext cx="6977937" cy="611605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Поиск в ширину</a:t>
            </a:r>
            <a:r>
              <a:rPr lang="en-US" b="0" dirty="0"/>
              <a:t> </a:t>
            </a:r>
            <a:r>
              <a:rPr lang="en-US" dirty="0"/>
              <a:t>BFS</a:t>
            </a:r>
            <a:r>
              <a:rPr lang="en-US" b="0" dirty="0"/>
              <a:t>(Breadth-First Search)</a:t>
            </a:r>
            <a:endParaRPr lang="ru-RU" b="0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F0F1A24-8E69-4CBB-B61C-ED5F5F4EE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5374" y="828019"/>
            <a:ext cx="6775335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en-US" altLang="ru-RU" sz="200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fs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* 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len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cur_vertex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.pop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cur_vertex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cur_vertex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+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.append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lengths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dfs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ru-RU" altLang="ru-RU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3B6114-E2FA-46B6-9625-8BE9C6F83004}"/>
              </a:ext>
            </a:extLst>
          </p:cNvPr>
          <p:cNvSpPr/>
          <p:nvPr/>
        </p:nvSpPr>
        <p:spPr>
          <a:xfrm>
            <a:off x="459183" y="4591280"/>
            <a:ext cx="3725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1369C1"/>
                </a:solidFill>
              </a:rPr>
              <a:t>[0, 1, 3, 1, 2, 2, </a:t>
            </a:r>
            <a:r>
              <a:rPr lang="ru-RU" sz="2000" b="1" dirty="0" err="1">
                <a:solidFill>
                  <a:srgbClr val="1369C1"/>
                </a:solidFill>
              </a:rPr>
              <a:t>None</a:t>
            </a:r>
            <a:r>
              <a:rPr lang="ru-RU" sz="2000" b="1" dirty="0">
                <a:solidFill>
                  <a:srgbClr val="1369C1"/>
                </a:solidFill>
              </a:rPr>
              <a:t>, </a:t>
            </a:r>
            <a:r>
              <a:rPr lang="ru-RU" sz="2000" b="1" dirty="0" err="1">
                <a:solidFill>
                  <a:srgbClr val="1369C1"/>
                </a:solidFill>
              </a:rPr>
              <a:t>None</a:t>
            </a:r>
            <a:r>
              <a:rPr lang="ru-RU" sz="2000" b="1" dirty="0">
                <a:solidFill>
                  <a:srgbClr val="1369C1"/>
                </a:solidFill>
              </a:rPr>
              <a:t>]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6A49B9A-5FC5-4AF6-8537-DB6578999B83}"/>
              </a:ext>
            </a:extLst>
          </p:cNvPr>
          <p:cNvSpPr/>
          <p:nvPr/>
        </p:nvSpPr>
        <p:spPr>
          <a:xfrm>
            <a:off x="528852" y="5323021"/>
            <a:ext cx="3328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</a:rPr>
              <a:t>[0, 1, 2, 3, 4, 5, 6, 7]</a:t>
            </a:r>
          </a:p>
        </p:txBody>
      </p:sp>
    </p:spTree>
    <p:extLst>
      <p:ext uri="{BB962C8B-B14F-4D97-AF65-F5344CB8AC3E}">
        <p14:creationId xmlns:p14="http://schemas.microsoft.com/office/powerpoint/2010/main" val="367539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Выноска: стрелка вверх 30">
            <a:extLst>
              <a:ext uri="{FF2B5EF4-FFF2-40B4-BE49-F238E27FC236}">
                <a16:creationId xmlns:a16="http://schemas.microsoft.com/office/drawing/2014/main" id="{1289486A-4EB8-4972-AA3D-807B37456A1E}"/>
              </a:ext>
            </a:extLst>
          </p:cNvPr>
          <p:cNvSpPr/>
          <p:nvPr/>
        </p:nvSpPr>
        <p:spPr>
          <a:xfrm>
            <a:off x="298815" y="5067065"/>
            <a:ext cx="3788228" cy="748937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E57DFC3-6409-4C6E-868D-190EA424E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2" y="828019"/>
            <a:ext cx="4168175" cy="343163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D762F17-279D-4113-87B8-49F4624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83" y="119915"/>
            <a:ext cx="9668886" cy="611605"/>
          </a:xfrm>
        </p:spPr>
        <p:txBody>
          <a:bodyPr>
            <a:normAutofit/>
          </a:bodyPr>
          <a:lstStyle/>
          <a:p>
            <a:r>
              <a:rPr lang="ru-RU" b="0" dirty="0"/>
              <a:t>Поиск конкретного пути </a:t>
            </a:r>
            <a:r>
              <a:rPr lang="en-US" dirty="0"/>
              <a:t>BFS</a:t>
            </a:r>
            <a:endParaRPr lang="ru-RU" b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B3B6114-E2FA-46B6-9625-8BE9C6F83004}"/>
              </a:ext>
            </a:extLst>
          </p:cNvPr>
          <p:cNvSpPr/>
          <p:nvPr/>
        </p:nvSpPr>
        <p:spPr>
          <a:xfrm>
            <a:off x="459183" y="4591280"/>
            <a:ext cx="3725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rgbClr val="1369C1"/>
                </a:solidFill>
              </a:rPr>
              <a:t>[0, 1, 3, 1, 2, 2, </a:t>
            </a:r>
            <a:r>
              <a:rPr lang="ru-RU" sz="2000" b="1" dirty="0" err="1">
                <a:solidFill>
                  <a:srgbClr val="1369C1"/>
                </a:solidFill>
              </a:rPr>
              <a:t>None</a:t>
            </a:r>
            <a:r>
              <a:rPr lang="ru-RU" sz="2000" b="1" dirty="0">
                <a:solidFill>
                  <a:srgbClr val="1369C1"/>
                </a:solidFill>
              </a:rPr>
              <a:t>, </a:t>
            </a:r>
            <a:r>
              <a:rPr lang="ru-RU" sz="2000" b="1" dirty="0" err="1">
                <a:solidFill>
                  <a:srgbClr val="1369C1"/>
                </a:solidFill>
              </a:rPr>
              <a:t>None</a:t>
            </a:r>
            <a:r>
              <a:rPr lang="ru-RU" sz="2000" b="1" dirty="0">
                <a:solidFill>
                  <a:srgbClr val="1369C1"/>
                </a:solidFill>
              </a:rPr>
              <a:t>]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6A49B9A-5FC5-4AF6-8537-DB6578999B83}"/>
              </a:ext>
            </a:extLst>
          </p:cNvPr>
          <p:cNvSpPr/>
          <p:nvPr/>
        </p:nvSpPr>
        <p:spPr>
          <a:xfrm>
            <a:off x="528852" y="5323021"/>
            <a:ext cx="3328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</a:rPr>
              <a:t>[0, 1, 2, 3, 4, 5, 6, 7]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34E970-03FF-4A68-B5E3-647AC2405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1507" y="797997"/>
            <a:ext cx="5327275" cy="5940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bfs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[[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kumimoji="0" lang="ru-RU" altLang="ru-RU" sz="200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queue.append</a:t>
            </a: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()</a:t>
            </a:r>
            <a:b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формируем путь</a:t>
            </a:r>
            <a:b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path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.pop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node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path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[-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node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path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перебираем соседние узлы, создаем</a:t>
            </a:r>
            <a:b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# новый путь и помещаем его в очередь</a:t>
            </a:r>
            <a:b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20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node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new_path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path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.copy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new_path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.append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queue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.append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new_path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bfs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20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20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endParaRPr kumimoji="0" lang="ru-RU" altLang="ru-RU" sz="4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35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0C106893-E51C-42E8-B7E4-44056301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9" y="1602252"/>
            <a:ext cx="9954090" cy="39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69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6608" y="377746"/>
            <a:ext cx="4512716" cy="611605"/>
          </a:xfrm>
        </p:spPr>
        <p:txBody>
          <a:bodyPr>
            <a:normAutofit/>
          </a:bodyPr>
          <a:lstStyle/>
          <a:p>
            <a:r>
              <a:rPr lang="ru-RU" b="0" dirty="0"/>
              <a:t>Задача. Снова лабиринт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48E108E-1659-4C1E-98A5-AD9DC53B98CB}"/>
              </a:ext>
            </a:extLst>
          </p:cNvPr>
          <p:cNvGrpSpPr/>
          <p:nvPr/>
        </p:nvGrpSpPr>
        <p:grpSpPr>
          <a:xfrm>
            <a:off x="2723666" y="1883724"/>
            <a:ext cx="4038600" cy="3952875"/>
            <a:chOff x="192677" y="1038993"/>
            <a:chExt cx="4038600" cy="395287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6145BBAD-6F39-47D9-A495-737CD3710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677" y="1038993"/>
              <a:ext cx="4038600" cy="39528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C6F5AF-4621-4511-B538-D40310E53323}"/>
                </a:ext>
              </a:extLst>
            </p:cNvPr>
            <p:cNvSpPr txBox="1"/>
            <p:nvPr/>
          </p:nvSpPr>
          <p:spPr>
            <a:xfrm>
              <a:off x="797731" y="2105605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CE810D-3BE8-4138-954F-4D3D9CEAB083}"/>
                </a:ext>
              </a:extLst>
            </p:cNvPr>
            <p:cNvSpPr txBox="1"/>
            <p:nvPr/>
          </p:nvSpPr>
          <p:spPr>
            <a:xfrm>
              <a:off x="1553082" y="1631858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617475-52B9-478C-90B1-CAFD9F3A236A}"/>
                </a:ext>
              </a:extLst>
            </p:cNvPr>
            <p:cNvSpPr txBox="1"/>
            <p:nvPr/>
          </p:nvSpPr>
          <p:spPr>
            <a:xfrm>
              <a:off x="2041011" y="2629052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0D9AD9-7DCE-4F8D-AE19-A7DBDE0C7332}"/>
                </a:ext>
              </a:extLst>
            </p:cNvPr>
            <p:cNvSpPr txBox="1"/>
            <p:nvPr/>
          </p:nvSpPr>
          <p:spPr>
            <a:xfrm>
              <a:off x="2041011" y="4059405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81D07C-5A8F-4591-820F-309FA9A695C3}"/>
                </a:ext>
              </a:extLst>
            </p:cNvPr>
            <p:cNvSpPr txBox="1"/>
            <p:nvPr/>
          </p:nvSpPr>
          <p:spPr>
            <a:xfrm>
              <a:off x="908604" y="4059405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5E99BA-0028-4EB6-A2ED-0985E5C8E325}"/>
                </a:ext>
              </a:extLst>
            </p:cNvPr>
            <p:cNvSpPr txBox="1"/>
            <p:nvPr/>
          </p:nvSpPr>
          <p:spPr>
            <a:xfrm>
              <a:off x="1382116" y="2997378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A55756-8282-422D-A7A1-54A7823A3FDE}"/>
                </a:ext>
              </a:extLst>
            </p:cNvPr>
            <p:cNvSpPr txBox="1"/>
            <p:nvPr/>
          </p:nvSpPr>
          <p:spPr>
            <a:xfrm>
              <a:off x="2636274" y="3161973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9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384795-103A-48E4-A4D7-D3B92614EFE6}"/>
                </a:ext>
              </a:extLst>
            </p:cNvPr>
            <p:cNvSpPr txBox="1"/>
            <p:nvPr/>
          </p:nvSpPr>
          <p:spPr>
            <a:xfrm>
              <a:off x="3242420" y="2296472"/>
              <a:ext cx="486121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621AAF-F939-43D7-B461-5FB62E31D788}"/>
                </a:ext>
              </a:extLst>
            </p:cNvPr>
            <p:cNvSpPr txBox="1"/>
            <p:nvPr/>
          </p:nvSpPr>
          <p:spPr>
            <a:xfrm>
              <a:off x="2636274" y="1673245"/>
              <a:ext cx="486121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43F975-F242-47AF-AF67-8EE8B72309AE}"/>
                </a:ext>
              </a:extLst>
            </p:cNvPr>
            <p:cNvSpPr txBox="1"/>
            <p:nvPr/>
          </p:nvSpPr>
          <p:spPr>
            <a:xfrm>
              <a:off x="3198073" y="1333003"/>
              <a:ext cx="486121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612A9F0-69A0-4A25-B4C7-80F1C2935A9A}"/>
                </a:ext>
              </a:extLst>
            </p:cNvPr>
            <p:cNvSpPr txBox="1"/>
            <p:nvPr/>
          </p:nvSpPr>
          <p:spPr>
            <a:xfrm>
              <a:off x="908604" y="2851816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86A7A7-BB2A-4A5D-A5D4-5DA22F78F293}"/>
                </a:ext>
              </a:extLst>
            </p:cNvPr>
            <p:cNvSpPr txBox="1"/>
            <p:nvPr/>
          </p:nvSpPr>
          <p:spPr>
            <a:xfrm>
              <a:off x="2794756" y="4059405"/>
              <a:ext cx="341932" cy="3863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>
                  <a:solidFill>
                    <a:srgbClr val="1369C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609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52" y="200180"/>
            <a:ext cx="4901809" cy="611605"/>
          </a:xfrm>
        </p:spPr>
        <p:txBody>
          <a:bodyPr>
            <a:noAutofit/>
          </a:bodyPr>
          <a:lstStyle/>
          <a:p>
            <a:r>
              <a:rPr lang="ru-RU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Практические задачи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9620C1-4605-4F35-812E-159F4186026A}"/>
              </a:ext>
            </a:extLst>
          </p:cNvPr>
          <p:cNvSpPr/>
          <p:nvPr/>
        </p:nvSpPr>
        <p:spPr>
          <a:xfrm>
            <a:off x="363389" y="1171321"/>
            <a:ext cx="642058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sz="2000" dirty="0"/>
              <a:t>3. Подумайте, как можно моделировать двери, используя существующие алгоритмы работы с графами.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Посетив клетку K, можно подобрать ключ, который отпирают любую дверь(D). 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Любым ключом можно открыть любое количество дверей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Выведите ответ в формате: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Из точки S… можно добраться до финиша, используя ключ ... 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Из точки S… можно добраться до финиша без ключа</a:t>
            </a:r>
          </a:p>
          <a:p>
            <a:pPr>
              <a:spcAft>
                <a:spcPts val="1200"/>
              </a:spcAft>
            </a:pPr>
            <a:r>
              <a:rPr lang="ru-RU" sz="2000" dirty="0"/>
              <a:t>Из точки S… нельзя добраться до финиша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23E276C-A958-433D-AE12-13F8D61F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859" y="2328453"/>
            <a:ext cx="3991570" cy="399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47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A7A9DA9-8E96-4113-8205-66D3E363F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52" y="200180"/>
            <a:ext cx="4901809" cy="611605"/>
          </a:xfrm>
        </p:spPr>
        <p:txBody>
          <a:bodyPr>
            <a:noAutofit/>
          </a:bodyPr>
          <a:lstStyle/>
          <a:p>
            <a:r>
              <a:rPr lang="ru-RU" sz="3600" b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Практические задачи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99620C1-4605-4F35-812E-159F4186026A}"/>
              </a:ext>
            </a:extLst>
          </p:cNvPr>
          <p:cNvSpPr/>
          <p:nvPr/>
        </p:nvSpPr>
        <p:spPr>
          <a:xfrm>
            <a:off x="363389" y="1258406"/>
            <a:ext cx="628647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ru-RU" dirty="0"/>
              <a:t>4. «Лабиринт с сокровищами»</a:t>
            </a:r>
          </a:p>
          <a:p>
            <a:pPr>
              <a:spcAft>
                <a:spcPts val="1200"/>
              </a:spcAft>
            </a:pPr>
            <a:r>
              <a:rPr lang="ru-RU" dirty="0"/>
              <a:t>Розовые кубы - сокровища. </a:t>
            </a:r>
          </a:p>
          <a:p>
            <a:pPr>
              <a:spcAft>
                <a:spcPts val="1200"/>
              </a:spcAft>
            </a:pPr>
            <a:r>
              <a:rPr lang="ru-RU" dirty="0"/>
              <a:t>Цифра на них - их ценность</a:t>
            </a:r>
          </a:p>
          <a:p>
            <a:pPr>
              <a:spcAft>
                <a:spcPts val="1200"/>
              </a:spcAft>
            </a:pPr>
            <a:r>
              <a:rPr lang="ru-RU" dirty="0"/>
              <a:t>Стартовав из каждой точки вы можете собрать только по два сокровища(больше не унести)</a:t>
            </a:r>
          </a:p>
          <a:p>
            <a:pPr>
              <a:spcAft>
                <a:spcPts val="1200"/>
              </a:spcAft>
            </a:pPr>
            <a:r>
              <a:rPr lang="ru-RU" dirty="0"/>
              <a:t>На какую суммарную ценность можно собрать сокровищ, стартовав из разных точек?</a:t>
            </a:r>
          </a:p>
          <a:p>
            <a:pPr>
              <a:spcAft>
                <a:spcPts val="1200"/>
              </a:spcAft>
            </a:pPr>
            <a:r>
              <a:rPr lang="ru-RU" dirty="0"/>
              <a:t>Выведите ответ в формате:</a:t>
            </a:r>
          </a:p>
          <a:p>
            <a:pPr>
              <a:spcAft>
                <a:spcPts val="1200"/>
              </a:spcAft>
            </a:pPr>
            <a:r>
              <a:rPr lang="ru-RU" dirty="0"/>
              <a:t>Из точки S-... можно собрать сокровищ суммарной ценностью ... </a:t>
            </a:r>
          </a:p>
          <a:p>
            <a:pPr>
              <a:spcAft>
                <a:spcPts val="1200"/>
              </a:spcAft>
            </a:pPr>
            <a:r>
              <a:rPr lang="ru-RU" dirty="0"/>
              <a:t>Из точки S-... можно собрать сокровищ суммарной ценностью ...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74B57F-E500-47D6-86D5-89B4A290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340" y="2206534"/>
            <a:ext cx="4279174" cy="42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8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3436161" cy="611605"/>
          </a:xfrm>
        </p:spPr>
        <p:txBody>
          <a:bodyPr/>
          <a:lstStyle/>
          <a:p>
            <a:r>
              <a:rPr lang="ru-RU" b="0" dirty="0"/>
              <a:t>Кратчайший путь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5797296" y="1504188"/>
            <a:ext cx="4151376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Кратчайший путь от одной вершины графа до другой – это путь, имеющий минимальный суммарный вес входящих в него ребер. 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На рисунке минимальный путь от вершины 1 к вершине 6.</a:t>
            </a:r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" y="1376157"/>
            <a:ext cx="5001768" cy="410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37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8840265" cy="611605"/>
          </a:xfrm>
        </p:spPr>
        <p:txBody>
          <a:bodyPr>
            <a:normAutofit/>
          </a:bodyPr>
          <a:lstStyle/>
          <a:p>
            <a:r>
              <a:rPr lang="ru-RU" b="0" dirty="0"/>
              <a:t>Алгоритм </a:t>
            </a:r>
            <a:r>
              <a:rPr lang="ru-RU" b="0" dirty="0" err="1"/>
              <a:t>Дейкстры</a:t>
            </a:r>
            <a:r>
              <a:rPr lang="ru-RU" b="0" dirty="0"/>
              <a:t> поиска минимального пути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688D1A-A76C-4BDA-88C9-9F2559A24D65}"/>
              </a:ext>
            </a:extLst>
          </p:cNvPr>
          <p:cNvSpPr/>
          <p:nvPr/>
        </p:nvSpPr>
        <p:spPr>
          <a:xfrm>
            <a:off x="4868090" y="1563041"/>
            <a:ext cx="683013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Поиск кратчайшего пути используется: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для построения маршрута в приложениях Яндекс-картах, 2-ГИС, </a:t>
            </a:r>
            <a:r>
              <a:rPr lang="ru-RU" sz="2400" dirty="0" err="1"/>
              <a:t>Google</a:t>
            </a:r>
            <a:r>
              <a:rPr lang="ru-RU" sz="2400" dirty="0"/>
              <a:t> </a:t>
            </a:r>
            <a:r>
              <a:rPr lang="ru-RU" sz="2400" dirty="0" err="1"/>
              <a:t>Maps</a:t>
            </a:r>
            <a:r>
              <a:rPr lang="ru-RU" sz="2400" dirty="0"/>
              <a:t>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при создании компьютерных сетей – чтобы обеспечить минимальную задержку;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ru-RU" sz="2400" dirty="0"/>
              <a:t>в абстрактных автоматах для определения оптимальной стратегии достижения некоторой цели через несколько промежуточных состояний (например, для подсчета, сколько нужно ходов для победы в игре).</a:t>
            </a:r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6" y="1820294"/>
            <a:ext cx="4599432" cy="377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75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D700779-220D-4DD6-939F-FE6A8B2F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75" y="154859"/>
            <a:ext cx="10084525" cy="6411041"/>
          </a:xfrm>
        </p:spPr>
        <p:txBody>
          <a:bodyPr/>
          <a:lstStyle/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На складе хранятся кубические контейнеры различного размера. Чтобы сократить занимаемое при хранении место, контейнеры вкладывают друг в друга.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Один контейнер можно вложить в другой, если размер стороны внешнего контейнера превышает размер стороны внутреннего на 5 и более условных единиц.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Группу вложенных друг в друга контейнеров называют блоком. Количество контейнеров в блоке может быть любым.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Каждый блок, независимо от количества и размера входящих в него контейнеров, а также каждый одиночный контейнер, не входящий в блоки, занимает при хранении одну складскую ячейку.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Зная количество контейнеров и их размеры, определите минимальное количество ячеек для хранения всех контейнеров и максимально возможное количество контейнеров в одном блоке.</a:t>
            </a:r>
          </a:p>
          <a:p>
            <a:pPr marL="0">
              <a:lnSpc>
                <a:spcPct val="85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Первая строка входного файла содержит целое число </a:t>
            </a:r>
            <a:r>
              <a:rPr lang="ru-RU" sz="1800" i="1" dirty="0"/>
              <a:t>N</a:t>
            </a:r>
            <a:r>
              <a:rPr lang="ru-RU" sz="1800" dirty="0"/>
              <a:t>  — общее количество контейнеров. Каждая из следующих </a:t>
            </a:r>
            <a:r>
              <a:rPr lang="ru-RU" sz="1800" i="1" dirty="0"/>
              <a:t>N</a:t>
            </a:r>
            <a:r>
              <a:rPr lang="ru-RU" sz="1800" dirty="0"/>
              <a:t> строк содержит натуральное число, не превышающее 10 000,  — размер контейнера в условных единицах.</a:t>
            </a:r>
          </a:p>
          <a:p>
            <a:pPr marL="0">
              <a:lnSpc>
                <a:spcPct val="85000"/>
              </a:lnSpc>
              <a:spcBef>
                <a:spcPts val="0"/>
              </a:spcBef>
            </a:pPr>
            <a:endParaRPr lang="ru-RU" sz="1800" dirty="0"/>
          </a:p>
          <a:p>
            <a:pPr marL="0">
              <a:lnSpc>
                <a:spcPct val="85000"/>
              </a:lnSpc>
              <a:spcBef>
                <a:spcPts val="0"/>
              </a:spcBef>
            </a:pPr>
            <a:r>
              <a:rPr lang="ru-RU" sz="1800" dirty="0"/>
              <a:t>В ответе запишите два целых числа: сначала минимальное количество ячеек для хранения всех контейнеров, затем максимально возможное количество контейнеров в одном блоке</a:t>
            </a:r>
          </a:p>
          <a:p>
            <a:pPr marL="0">
              <a:lnSpc>
                <a:spcPct val="85000"/>
              </a:lnSpc>
              <a:spcBef>
                <a:spcPts val="0"/>
              </a:spcBef>
            </a:pPr>
            <a:endParaRPr lang="ru-RU" sz="18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800" dirty="0">
                <a:hlinkClick r:id="rId2"/>
              </a:rPr>
              <a:t>https://inf-ege.sdamgia.ru/get_file?id=117744</a:t>
            </a:r>
            <a:endParaRPr lang="ru-RU" sz="18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5975069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3" y="350582"/>
            <a:ext cx="8840265" cy="611605"/>
          </a:xfrm>
        </p:spPr>
        <p:txBody>
          <a:bodyPr>
            <a:normAutofit/>
          </a:bodyPr>
          <a:lstStyle/>
          <a:p>
            <a:r>
              <a:rPr lang="ru-RU" b="0" dirty="0"/>
              <a:t>Алгоритм </a:t>
            </a:r>
            <a:r>
              <a:rPr lang="ru-RU" b="0" dirty="0" err="1"/>
              <a:t>Дейкстры</a:t>
            </a:r>
            <a:r>
              <a:rPr lang="ru-RU" b="0" dirty="0"/>
              <a:t> классический</a:t>
            </a:r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8" y="1330817"/>
            <a:ext cx="4962337" cy="407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040EFB-735D-4AB0-AF72-C86FBDF76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0937" y="1132141"/>
            <a:ext cx="6679474" cy="501060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'1'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'3'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'4'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'5'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'6'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'1'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'3'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'4'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6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'5'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'3'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'5'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8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'9'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'4'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'6'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'5'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'6'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'6'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{},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{}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'1'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True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continue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+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None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&gt;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newDistance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del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not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break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candidates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[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unvisited.items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node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currentDistance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sorted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candidates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60099"/>
                </a:solidFill>
                <a:effectLst/>
                <a:latin typeface="JetBrains Mono"/>
              </a:rPr>
              <a:t>key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lambda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x: x[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])[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visited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endParaRPr kumimoji="0" lang="ru-RU" alt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209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15" y="237371"/>
            <a:ext cx="3668680" cy="1199544"/>
          </a:xfrm>
        </p:spPr>
        <p:txBody>
          <a:bodyPr>
            <a:normAutofit fontScale="90000"/>
          </a:bodyPr>
          <a:lstStyle/>
          <a:p>
            <a:r>
              <a:rPr lang="ru-RU" b="0" dirty="0"/>
              <a:t>Алгоритм </a:t>
            </a:r>
            <a:r>
              <a:rPr lang="ru-RU" b="0" dirty="0" err="1"/>
              <a:t>Дейкстры</a:t>
            </a:r>
            <a:r>
              <a:rPr lang="ru-RU" b="0" dirty="0"/>
              <a:t> </a:t>
            </a:r>
            <a:br>
              <a:rPr lang="ru-RU" b="0" dirty="0"/>
            </a:br>
            <a:r>
              <a:rPr lang="ru-RU" b="0" dirty="0" err="1"/>
              <a:t>питонячий</a:t>
            </a:r>
            <a:endParaRPr lang="ru-RU" b="0" dirty="0"/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21" y="1278566"/>
            <a:ext cx="4385056" cy="359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A587A1FA-33ED-4F75-9FC0-ADC39168C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2614" y="148005"/>
            <a:ext cx="7766909" cy="65619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import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heapq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def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JetBrains Mono"/>
              </a:rPr>
              <a:t>dijkstra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Инициализация словаря для хранения расстояний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# до каждой вершины. Сначала все расстояния бесконечны.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{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100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Расстояние до начальной вершины равно 0.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Создаём приоритетную очередь для хранения вершин и их расстояний.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priority_queue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[(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start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)]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while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priority_queue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Извлекаем вершину с наименьшим расстоянием из очереди.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current_distance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current_vertex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heapq.heappop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priority_queue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Если текущее расстояние до вершины уже больше, чем сохранённое расстояние, игнорируем её.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current_distance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&gt;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current_vertex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continue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Рассмотрим все соседние вершины текущей вершины.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neighbor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weight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current_vertex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].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items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current_distance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+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weight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Если найден более короткий путь до соседа, обновим расстояние.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if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&lt;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neighbor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[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neighbor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] =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            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heapq.heappush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priority_queue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neighbor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))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return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distances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dijkstra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graph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'1'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  <a:t># Выводим результат.</a:t>
            </a:r>
            <a:br>
              <a:rPr kumimoji="0" lang="ru-RU" altLang="ru-RU" sz="160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"Кратчайшие расстояния до каждой вершины:"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for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result.items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():</a:t>
            </a:r>
            <a:b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</a:b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f"До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 вершины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{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vertex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: 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{</a:t>
            </a:r>
            <a:r>
              <a:rPr kumimoji="0" lang="ru-RU" altLang="ru-RU" sz="160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distance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JetBrains Mono"/>
              </a:rPr>
              <a:t>}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"</a:t>
            </a:r>
            <a:r>
              <a:rPr kumimoji="0" lang="ru-RU" altLang="ru-RU" sz="160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kumimoji="0" lang="ru-RU" altLang="ru-RU" sz="3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8E43141-EB4C-4C9A-BFA4-6814F4D6ABAD}"/>
              </a:ext>
            </a:extLst>
          </p:cNvPr>
          <p:cNvSpPr/>
          <p:nvPr/>
        </p:nvSpPr>
        <p:spPr>
          <a:xfrm>
            <a:off x="381943" y="4549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b="1" dirty="0" err="1">
                <a:solidFill>
                  <a:srgbClr val="080808"/>
                </a:solidFill>
                <a:latin typeface="JetBrains Mono"/>
              </a:rPr>
              <a:t>graph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= {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'1'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'2'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2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'3'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5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'2'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'1'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2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'5'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10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'4'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6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'3'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'1'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5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'5'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8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'4'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9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'4'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'2'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6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'3'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9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'6'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4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'5'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'3'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8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'2'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10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'6'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3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},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'6'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{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'5'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3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ru-RU" altLang="ru-RU" b="1" dirty="0">
                <a:solidFill>
                  <a:srgbClr val="067D17"/>
                </a:solidFill>
                <a:latin typeface="JetBrains Mono"/>
              </a:rPr>
              <a:t>'4'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: </a:t>
            </a:r>
            <a:r>
              <a:rPr lang="ru-RU" altLang="ru-RU" b="1" dirty="0">
                <a:solidFill>
                  <a:srgbClr val="1750EB"/>
                </a:solidFill>
                <a:latin typeface="JetBrains Mono"/>
              </a:rPr>
              <a:t>4</a:t>
            </a: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</a:t>
            </a:r>
            <a:br>
              <a:rPr lang="ru-RU" altLang="ru-RU" b="1" dirty="0">
                <a:solidFill>
                  <a:srgbClr val="080808"/>
                </a:solidFill>
                <a:latin typeface="JetBrains Mono"/>
              </a:rPr>
            </a:br>
            <a:r>
              <a:rPr lang="ru-RU" altLang="ru-RU" b="1" dirty="0">
                <a:solidFill>
                  <a:srgbClr val="080808"/>
                </a:solidFill>
                <a:latin typeface="JetBrains Mono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9972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D700779-220D-4DD6-939F-FE6A8B2F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65" y="236397"/>
            <a:ext cx="10208381" cy="6385205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ru-RU" sz="1600" dirty="0"/>
              <a:t>В аэропорту есть камера хранения из </a:t>
            </a:r>
            <a:r>
              <a:rPr lang="ru-RU" sz="1600" i="1" dirty="0"/>
              <a:t>K</a:t>
            </a:r>
            <a:r>
              <a:rPr lang="ru-RU" sz="1600" dirty="0"/>
              <a:t> ячеек, которые пронумерованы с 1.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Принимаемый багаж кладется в свободную ячейку с минимальным номером.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Известно время, когда пассажиры сдают и забирают багаж (в минутах с начала суток). Ячейка доступна для багажа, начиная со следующей минуты, после окончания срока хранения. 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Если свободных ячеек не находится, то багаж не принимается в камеру хранения.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Найдите количество багажей, которое будет сдано в камеры за 24 часа и номер ячейки, в которую сдаст багаж последний пассажир.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ru-RU" sz="1600" b="1" dirty="0"/>
              <a:t>Входные данные</a:t>
            </a: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В первой строке входного файла находится число </a:t>
            </a:r>
            <a:r>
              <a:rPr lang="ru-RU" sz="1600" i="1" dirty="0"/>
              <a:t>K</a:t>
            </a:r>
            <a:r>
              <a:rPr lang="ru-RU" sz="1600" dirty="0"/>
              <a:t>  — количество ячеек в камере хранения, во второй строке файла число </a:t>
            </a:r>
            <a:r>
              <a:rPr lang="ru-RU" sz="1600" i="1" dirty="0"/>
              <a:t>N</a:t>
            </a:r>
            <a:r>
              <a:rPr lang="ru-RU" sz="1600" dirty="0"/>
              <a:t>  — количество пассажиров, сдающих багаж (натуральное число, не превышающее 1000). Каждая из следующих </a:t>
            </a:r>
            <a:r>
              <a:rPr lang="ru-RU" sz="1600" i="1" dirty="0"/>
              <a:t>N</a:t>
            </a:r>
            <a:r>
              <a:rPr lang="ru-RU" sz="1600" dirty="0"/>
              <a:t> строк содержит два натуральных числа, не превышающих 1440: время сдачи багажа и время выдачи багажа.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ru-RU" sz="1600" b="1" dirty="0"/>
              <a:t>Выходные данные</a:t>
            </a: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Программа должна вывести два числа: количество сданных в камеру хранения багажей и номер ячейки, в которую примут багаж у последнего пассажира, который сможет сдать багаж.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>
              <a:lnSpc>
                <a:spcPct val="85000"/>
              </a:lnSpc>
              <a:spcBef>
                <a:spcPts val="0"/>
              </a:spcBef>
            </a:pPr>
            <a:r>
              <a:rPr lang="ru-RU" sz="1600" dirty="0"/>
              <a:t>Типовой пример организации данных: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2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4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30 1000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60 100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61 1100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1010 1440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ru-RU" sz="1600" dirty="0"/>
              <a:t>Для указанного примера багаж смогут сдать первый, второй и четвёртый пассажир. Последний пассажир сдаст свой багаж в ячейку один, так как к этому моменту первая и вторая ячейка будут свободны.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1600" dirty="0">
                <a:hlinkClick r:id="rId2"/>
              </a:rPr>
              <a:t>https://inf-ege.sdamgia.ru/get_file?id=130185</a:t>
            </a: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34293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87BB1E-56CB-483B-8E76-54137CB5F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64" y="350582"/>
            <a:ext cx="3703514" cy="611605"/>
          </a:xfrm>
        </p:spPr>
        <p:txBody>
          <a:bodyPr>
            <a:normAutofit/>
          </a:bodyPr>
          <a:lstStyle/>
          <a:p>
            <a:r>
              <a:rPr lang="ru-RU" b="0" dirty="0"/>
              <a:t>Алгоритм </a:t>
            </a:r>
            <a:r>
              <a:rPr lang="ru-RU" b="0" dirty="0" err="1"/>
              <a:t>Дейкстры</a:t>
            </a:r>
            <a:endParaRPr lang="ru-RU" b="0" dirty="0"/>
          </a:p>
        </p:txBody>
      </p:sp>
      <p:pic>
        <p:nvPicPr>
          <p:cNvPr id="4098" name="Picture 2" descr="Рис. 4. Анимация процесса нахождения минимального пути">
            <a:extLst>
              <a:ext uri="{FF2B5EF4-FFF2-40B4-BE49-F238E27FC236}">
                <a16:creationId xmlns:a16="http://schemas.microsoft.com/office/drawing/2014/main" id="{0D8F62DD-1ED7-4CCB-A128-645A3495703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5" y="1522406"/>
            <a:ext cx="4962337" cy="407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4D5F245-E1B2-46E9-8F72-B980A91CE5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9" b="1207"/>
          <a:stretch/>
        </p:blipFill>
        <p:spPr>
          <a:xfrm>
            <a:off x="5829458" y="84908"/>
            <a:ext cx="2745061" cy="668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7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93ACD22D-AFB8-4CD1-BA5B-73C7C6B33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7" y="156117"/>
            <a:ext cx="8391308" cy="65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0317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1266794" y="2669523"/>
            <a:ext cx="3650827" cy="12724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800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4F517F1-B040-4C23-A1FC-87F348A889F9}"/>
              </a:ext>
            </a:extLst>
          </p:cNvPr>
          <p:cNvSpPr txBox="1">
            <a:spLocks/>
          </p:cNvSpPr>
          <p:nvPr/>
        </p:nvSpPr>
        <p:spPr>
          <a:xfrm>
            <a:off x="1266794" y="3876099"/>
            <a:ext cx="3650827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b="0" dirty="0"/>
              <a:t>Домашнее задание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7A2D4-D9BC-404C-9165-0540EAE0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1655456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0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96E8557-2C11-4E65-A7DC-4FD9955DF42A}"/>
              </a:ext>
            </a:extLst>
          </p:cNvPr>
          <p:cNvSpPr txBox="1">
            <a:spLocks/>
          </p:cNvSpPr>
          <p:nvPr/>
        </p:nvSpPr>
        <p:spPr>
          <a:xfrm>
            <a:off x="261257" y="231124"/>
            <a:ext cx="7833664" cy="671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3200" dirty="0"/>
              <a:t>Домашнее задание </a:t>
            </a:r>
            <a:r>
              <a:rPr lang="ru-RU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"Друзья друзей"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57A2D4-D9BC-404C-9165-0540EAE0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751" y="4254871"/>
            <a:ext cx="2124064" cy="2124064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98F3900-FC45-4926-BF37-6E533B5275F2}"/>
              </a:ext>
            </a:extLst>
          </p:cNvPr>
          <p:cNvSpPr/>
          <p:nvPr/>
        </p:nvSpPr>
        <p:spPr>
          <a:xfrm>
            <a:off x="261257" y="1142495"/>
            <a:ext cx="9710057" cy="49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 всех людей, по крайне мере я надеюсь, есть друзья. У ваших друзей тоже есть друзья и так далее.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 решили запустить свой бизнес и пригласить максимальное количество людей на его открытие. Вам в руки попала, как нельзя кстати, база людей со списком их друзей.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Считаем, что комбинация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Имя+Фамилия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нам позволяет однозначно идентифицировать человека.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Задача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 предоставленным данным(файл </a:t>
            </a:r>
            <a:r>
              <a:rPr lang="ru-RU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peoples.json</a:t>
            </a: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определите: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Сколько людей придет на открытие, если вы отправляете приглашение конкретному человеку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(любому, на ваш выбор, из базы), а тот всем друзьям, друзья друзьям и т.д.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Какому минимальному числу людей, нужно отправить приглашение,</a:t>
            </a:r>
          </a:p>
          <a:p>
            <a:pPr>
              <a:spcAft>
                <a:spcPts val="800"/>
              </a:spcAft>
            </a:pPr>
            <a:r>
              <a:rPr lang="ru-RU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чтобы пришли ВСЕ люди, присутствующие в базе?</a:t>
            </a:r>
          </a:p>
        </p:txBody>
      </p:sp>
    </p:spTree>
    <p:extLst>
      <p:ext uri="{BB962C8B-B14F-4D97-AF65-F5344CB8AC3E}">
        <p14:creationId xmlns:p14="http://schemas.microsoft.com/office/powerpoint/2010/main" val="3398256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CFEB485-E405-42DF-99EF-32C004FE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607515" y="813903"/>
            <a:ext cx="11132389" cy="759026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FFE72-A644-4C7E-B940-81ED83CC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69565"/>
            <a:ext cx="9062089" cy="688676"/>
          </a:xfrm>
        </p:spPr>
        <p:txBody>
          <a:bodyPr>
            <a:normAutofit/>
          </a:bodyPr>
          <a:lstStyle/>
          <a:p>
            <a:r>
              <a:rPr lang="ru-RU" sz="3000" dirty="0"/>
              <a:t>Учебный центр «СПЕЦИАЛИСТ» –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31B3BD2B-6832-4EFF-890A-9A5C40CF2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770" y="2315280"/>
            <a:ext cx="2967904" cy="867536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b="0" dirty="0">
                <a:solidFill>
                  <a:schemeClr val="accent6">
                    <a:lumMod val="50000"/>
                  </a:schemeClr>
                </a:solidFill>
              </a:rPr>
              <a:t>info@specialist.ru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7DB384C-678F-4FA7-9F57-C844B546B268}"/>
              </a:ext>
            </a:extLst>
          </p:cNvPr>
          <p:cNvSpPr txBox="1">
            <a:spLocks/>
          </p:cNvSpPr>
          <p:nvPr/>
        </p:nvSpPr>
        <p:spPr>
          <a:xfrm>
            <a:off x="672974" y="1066495"/>
            <a:ext cx="9062089" cy="7575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2800" b="0" dirty="0"/>
              <a:t>Ваш путь к успеху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6281024C-7063-4C97-AE88-0D0126C1DFCA}"/>
              </a:ext>
            </a:extLst>
          </p:cNvPr>
          <p:cNvSpPr/>
          <p:nvPr/>
        </p:nvSpPr>
        <p:spPr>
          <a:xfrm>
            <a:off x="1086364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A47C30-0153-4B9A-8A1E-B86A21D21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8382" y="2540053"/>
            <a:ext cx="313035" cy="1948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BD87E1-9424-4A30-80EB-D3F2883AD3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26938" y="2490108"/>
            <a:ext cx="246075" cy="262211"/>
          </a:xfrm>
          <a:prstGeom prst="rect">
            <a:avLst/>
          </a:prstGeo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82A7D31C-E1CD-49C5-BCC1-B9477D1ED4E3}"/>
              </a:ext>
            </a:extLst>
          </p:cNvPr>
          <p:cNvSpPr/>
          <p:nvPr/>
        </p:nvSpPr>
        <p:spPr>
          <a:xfrm>
            <a:off x="5052872" y="2331664"/>
            <a:ext cx="594208" cy="5942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B7D8B310-FF76-4280-B215-3D37BDB7AD2B}"/>
              </a:ext>
            </a:extLst>
          </p:cNvPr>
          <p:cNvSpPr txBox="1">
            <a:spLocks/>
          </p:cNvSpPr>
          <p:nvPr/>
        </p:nvSpPr>
        <p:spPr>
          <a:xfrm>
            <a:off x="5718895" y="2331664"/>
            <a:ext cx="2967904" cy="98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ru-RU" altLang="ru-RU" sz="2400" dirty="0">
                <a:solidFill>
                  <a:schemeClr val="accent6">
                    <a:lumMod val="50000"/>
                  </a:schemeClr>
                </a:solidFill>
              </a:rPr>
              <a:t>+7 (495) 232-32-16</a:t>
            </a:r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33213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931761-6AA9-409B-B33D-1B6DD3271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527766"/>
            <a:ext cx="9836902" cy="580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45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473BC8B-DDFC-4D6E-82B2-D3432B4E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77" y="293106"/>
            <a:ext cx="9664721" cy="62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79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45EDB1-8D0C-49C1-ACF2-CA48A89F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92" y="353666"/>
            <a:ext cx="6582694" cy="321989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78FF80-F999-434C-B636-4AFFDDFBA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03" y="4094522"/>
            <a:ext cx="6516009" cy="185763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AC95FF-BA17-4D40-9B08-A4D7AB526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912" y="3040465"/>
            <a:ext cx="4559896" cy="36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9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720">
            <a:extLst>
              <a:ext uri="{FF2B5EF4-FFF2-40B4-BE49-F238E27FC236}">
                <a16:creationId xmlns:a16="http://schemas.microsoft.com/office/drawing/2014/main" id="{43A30B46-81E5-4E95-A10F-4D3287D58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55" y="1061145"/>
            <a:ext cx="292608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720">
            <a:extLst>
              <a:ext uri="{FF2B5EF4-FFF2-40B4-BE49-F238E27FC236}">
                <a16:creationId xmlns:a16="http://schemas.microsoft.com/office/drawing/2014/main" id="{A7C9B118-C256-47A3-9261-76B7538A12B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" y="3790188"/>
            <a:ext cx="3217657" cy="219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9D1B3C-C3A4-499B-8F74-20C028EE3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959" y="557083"/>
            <a:ext cx="6310015" cy="5944301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1ED32B6-4BD6-46C0-95B9-AC5129E3DB1E}"/>
              </a:ext>
            </a:extLst>
          </p:cNvPr>
          <p:cNvSpPr/>
          <p:nvPr/>
        </p:nvSpPr>
        <p:spPr>
          <a:xfrm>
            <a:off x="200920" y="176917"/>
            <a:ext cx="424346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/>
              <a:t>Актуальность и </a:t>
            </a:r>
          </a:p>
          <a:p>
            <a:r>
              <a:rPr lang="ru-RU" sz="3200" b="1" dirty="0"/>
              <a:t>применение графов</a:t>
            </a:r>
          </a:p>
        </p:txBody>
      </p:sp>
    </p:spTree>
    <p:extLst>
      <p:ext uri="{BB962C8B-B14F-4D97-AF65-F5344CB8AC3E}">
        <p14:creationId xmlns:p14="http://schemas.microsoft.com/office/powerpoint/2010/main" val="275706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3_Аспект">
  <a:themeElements>
    <a:clrScheme name="Специалист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2681C4"/>
      </a:accent1>
      <a:accent2>
        <a:srgbClr val="004777"/>
      </a:accent2>
      <a:accent3>
        <a:srgbClr val="14A0FF"/>
      </a:accent3>
      <a:accent4>
        <a:srgbClr val="E28B18"/>
      </a:accent4>
      <a:accent5>
        <a:srgbClr val="7F7F7F"/>
      </a:accent5>
      <a:accent6>
        <a:srgbClr val="14A0FF"/>
      </a:accent6>
      <a:hlink>
        <a:srgbClr val="1C6093"/>
      </a:hlink>
      <a:folHlink>
        <a:srgbClr val="70A1C0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9956</TotalTime>
  <Words>1510</Words>
  <Application>Microsoft Office PowerPoint</Application>
  <PresentationFormat>Широкоэкранный</PresentationFormat>
  <Paragraphs>286</Paragraphs>
  <Slides>52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52</vt:i4>
      </vt:variant>
    </vt:vector>
  </HeadingPairs>
  <TitlesOfParts>
    <vt:vector size="65" baseType="lpstr">
      <vt:lpstr>Arial</vt:lpstr>
      <vt:lpstr>Calibri</vt:lpstr>
      <vt:lpstr>JetBrains Mono</vt:lpstr>
      <vt:lpstr>Montserrat</vt:lpstr>
      <vt:lpstr>Open Sans</vt:lpstr>
      <vt:lpstr>Roboto</vt:lpstr>
      <vt:lpstr>Trebuchet MS</vt:lpstr>
      <vt:lpstr>Wingdings</vt:lpstr>
      <vt:lpstr>Wingdings 3</vt:lpstr>
      <vt:lpstr>Yandex Sans Text Light</vt:lpstr>
      <vt:lpstr>YS Text</vt:lpstr>
      <vt:lpstr>Аспект</vt:lpstr>
      <vt:lpstr>3_Аспект</vt:lpstr>
      <vt:lpstr>«Программирование на языке Python.  Уровень 2. «Продвинутый курс»</vt:lpstr>
      <vt:lpstr>Жадные алгоритмы. Алгоритмы поиска на графах 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такое граф?</vt:lpstr>
      <vt:lpstr>Что такое граф?</vt:lpstr>
      <vt:lpstr>Примеры ориентированных графов</vt:lpstr>
      <vt:lpstr>Полный граф и сеть</vt:lpstr>
      <vt:lpstr>Путь в графе</vt:lpstr>
      <vt:lpstr>Цикл в графе</vt:lpstr>
      <vt:lpstr>Связный граф и компонента связности</vt:lpstr>
      <vt:lpstr>Алгоритмы поиска на графах</vt:lpstr>
      <vt:lpstr>Алгоритмы поиска на графах</vt:lpstr>
      <vt:lpstr>Алгоритмы поиска на графах</vt:lpstr>
      <vt:lpstr>Поиск в глубину (DFS) </vt:lpstr>
      <vt:lpstr>Поиск в глубину (DFS) </vt:lpstr>
      <vt:lpstr>Поиск в глубину (DFS) </vt:lpstr>
      <vt:lpstr>Поиск в глубину (DFS) </vt:lpstr>
      <vt:lpstr>Задача. Нахождение пути сквозь лабиринт</vt:lpstr>
      <vt:lpstr>Задача. Нахождение пути сквозь лабиринт</vt:lpstr>
      <vt:lpstr>Нахождение конкретного пути с помощью DFS</vt:lpstr>
      <vt:lpstr>Практические задачи</vt:lpstr>
      <vt:lpstr>Поиск в ширину BFS (Breadth-First Search)</vt:lpstr>
      <vt:lpstr>Поиск в ширину</vt:lpstr>
      <vt:lpstr>Презентация PowerPoint</vt:lpstr>
      <vt:lpstr>Поиск в ширину BFS(Breadth-First Search)</vt:lpstr>
      <vt:lpstr>Поиск конкретного пути BFS</vt:lpstr>
      <vt:lpstr>Задача. Снова лабиринт</vt:lpstr>
      <vt:lpstr>Практические задачи</vt:lpstr>
      <vt:lpstr>Практические задачи</vt:lpstr>
      <vt:lpstr>Кратчайший путь</vt:lpstr>
      <vt:lpstr>Алгоритм Дейкстры поиска минимального пути</vt:lpstr>
      <vt:lpstr>Презентация PowerPoint</vt:lpstr>
      <vt:lpstr>Алгоритм Дейкстры классический</vt:lpstr>
      <vt:lpstr>Алгоритм Дейкстры  питонячий</vt:lpstr>
      <vt:lpstr>Презентация PowerPoint</vt:lpstr>
      <vt:lpstr>Алгоритм Дейкстры</vt:lpstr>
      <vt:lpstr>Презентация PowerPoint</vt:lpstr>
      <vt:lpstr>Презентация PowerPoint</vt:lpstr>
      <vt:lpstr>Учебный центр «СПЕЦИАЛИСТ» 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Майдыковский Евгений Игоревич</dc:creator>
  <cp:lastModifiedBy>user</cp:lastModifiedBy>
  <cp:revision>466</cp:revision>
  <cp:lastPrinted>2019-04-08T14:42:06Z</cp:lastPrinted>
  <dcterms:created xsi:type="dcterms:W3CDTF">2019-04-03T13:32:28Z</dcterms:created>
  <dcterms:modified xsi:type="dcterms:W3CDTF">2024-06-06T14:43:43Z</dcterms:modified>
</cp:coreProperties>
</file>